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80" r:id="rId6"/>
    <p:sldId id="257" r:id="rId7"/>
    <p:sldId id="279" r:id="rId8"/>
    <p:sldId id="290" r:id="rId9"/>
    <p:sldId id="283" r:id="rId10"/>
    <p:sldId id="282" r:id="rId11"/>
    <p:sldId id="275" r:id="rId12"/>
    <p:sldId id="274" r:id="rId13"/>
    <p:sldId id="276" r:id="rId14"/>
    <p:sldId id="277" r:id="rId15"/>
    <p:sldId id="278" r:id="rId16"/>
    <p:sldId id="262" r:id="rId17"/>
    <p:sldId id="260" r:id="rId18"/>
    <p:sldId id="266" r:id="rId19"/>
    <p:sldId id="267" r:id="rId20"/>
    <p:sldId id="264" r:id="rId21"/>
    <p:sldId id="265" r:id="rId22"/>
    <p:sldId id="268" r:id="rId23"/>
    <p:sldId id="287" r:id="rId24"/>
    <p:sldId id="288" r:id="rId25"/>
    <p:sldId id="28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C899"/>
    <a:srgbClr val="5C1031"/>
    <a:srgbClr val="F8C5C5"/>
    <a:srgbClr val="D6B15F"/>
    <a:srgbClr val="FFD25A"/>
    <a:srgbClr val="A4911B"/>
    <a:srgbClr val="99B4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721E47-BFD9-9745-A670-49D6787804F2}" v="405" dt="2023-03-01T10:43:19.3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68" autoAdjust="0"/>
    <p:restoredTop sz="94660"/>
  </p:normalViewPr>
  <p:slideViewPr>
    <p:cSldViewPr snapToGrid="0">
      <p:cViewPr varScale="1">
        <p:scale>
          <a:sx n="68" d="100"/>
          <a:sy n="68" d="100"/>
        </p:scale>
        <p:origin x="3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kg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BE0-4460-BD46-6805FB7298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BE0-4460-BD46-6805FB7298A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BE0-4460-BD46-6805FB7298A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BE0-4460-BD46-6805FB7298A9}"/>
              </c:ext>
            </c:extLst>
          </c:dPt>
          <c:dLbls>
            <c:dLbl>
              <c:idx val="3"/>
              <c:layout>
                <c:manualLayout>
                  <c:x val="0.12479227389394006"/>
                  <c:y val="0.1207557180428209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E0-4460-BD46-6805FB7298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'Ark1'!$A$2:$A$5</c:f>
              <c:strCache>
                <c:ptCount val="4"/>
                <c:pt idx="0">
                  <c:v>Oksekød</c:v>
                </c:pt>
                <c:pt idx="1">
                  <c:v>Fisk</c:v>
                </c:pt>
                <c:pt idx="2">
                  <c:v>Svinekød</c:v>
                </c:pt>
                <c:pt idx="3">
                  <c:v>Bønner,linser</c:v>
                </c:pt>
              </c:strCache>
            </c:strRef>
          </c:cat>
          <c:val>
            <c:numRef>
              <c:f>'Ark1'!$B$2:$B$5</c:f>
              <c:numCache>
                <c:formatCode>#,##0</c:formatCode>
                <c:ptCount val="4"/>
                <c:pt idx="0">
                  <c:v>118100</c:v>
                </c:pt>
                <c:pt idx="1">
                  <c:v>11700</c:v>
                </c:pt>
                <c:pt idx="2">
                  <c:v>3900</c:v>
                </c:pt>
                <c:pt idx="3" formatCode="General">
                  <c:v>1700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79-B347-B743-8C331000ED9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888907-798D-5840-927F-C87496E036C4}" type="doc">
      <dgm:prSet loTypeId="urn:microsoft.com/office/officeart/2005/8/layout/pyramid3" loCatId="" qsTypeId="urn:microsoft.com/office/officeart/2005/8/quickstyle/simple1" qsCatId="simple" csTypeId="urn:microsoft.com/office/officeart/2005/8/colors/accent1_2" csCatId="accent1" phldr="1"/>
      <dgm:spPr/>
    </dgm:pt>
    <dgm:pt modelId="{6502A881-5CB0-A741-BC4F-D4B91D17D8D5}">
      <dgm:prSet phldrT="[Tekst]"/>
      <dgm:spPr>
        <a:solidFill>
          <a:srgbClr val="D6B15F"/>
        </a:solidFill>
      </dgm:spPr>
      <dgm:t>
        <a:bodyPr/>
        <a:lstStyle/>
        <a:p>
          <a:r>
            <a:rPr lang="da-DK" b="1" dirty="0"/>
            <a:t>Hver gruppe får:</a:t>
          </a:r>
        </a:p>
        <a:p>
          <a:r>
            <a:rPr lang="da-DK" dirty="0"/>
            <a:t>- Et</a:t>
          </a:r>
          <a:r>
            <a:rPr lang="da-DK" dirty="0">
              <a:effectLst/>
            </a:rPr>
            <a:t> Fokusområde </a:t>
          </a:r>
        </a:p>
        <a:p>
          <a:r>
            <a:rPr lang="da-DK" dirty="0">
              <a:effectLst/>
            </a:rPr>
            <a:t>- Et arbejdsark</a:t>
          </a:r>
        </a:p>
        <a:p>
          <a:r>
            <a:rPr lang="da-DK" dirty="0">
              <a:effectLst/>
            </a:rPr>
            <a:t>- En handleplan</a:t>
          </a:r>
          <a:endParaRPr lang="da-DK" dirty="0"/>
        </a:p>
      </dgm:t>
    </dgm:pt>
    <dgm:pt modelId="{5A23BB40-94EB-4C4B-86DE-BE573A6E82B9}" type="parTrans" cxnId="{7E437399-D662-CE47-B163-04DB1D2367C7}">
      <dgm:prSet/>
      <dgm:spPr/>
      <dgm:t>
        <a:bodyPr/>
        <a:lstStyle/>
        <a:p>
          <a:endParaRPr lang="da-DK"/>
        </a:p>
      </dgm:t>
    </dgm:pt>
    <dgm:pt modelId="{84F4DCAD-F191-0F46-8508-B54AFCEDF3C4}" type="sibTrans" cxnId="{7E437399-D662-CE47-B163-04DB1D2367C7}">
      <dgm:prSet/>
      <dgm:spPr/>
      <dgm:t>
        <a:bodyPr/>
        <a:lstStyle/>
        <a:p>
          <a:endParaRPr lang="da-DK"/>
        </a:p>
      </dgm:t>
    </dgm:pt>
    <dgm:pt modelId="{E827FCB6-923B-DC4B-BA76-2F9B368E3DED}">
      <dgm:prSet phldrT="[Tekst]"/>
      <dgm:spPr>
        <a:solidFill>
          <a:srgbClr val="D6B15F"/>
        </a:solidFill>
      </dgm:spPr>
      <dgm:t>
        <a:bodyPr/>
        <a:lstStyle/>
        <a:p>
          <a:r>
            <a:rPr lang="da-DK" dirty="0"/>
            <a:t>Fokusområde Elever /ansatte</a:t>
          </a:r>
        </a:p>
      </dgm:t>
    </dgm:pt>
    <dgm:pt modelId="{7336A5BF-A124-FF4C-93D7-A17BC576FC4F}" type="parTrans" cxnId="{A4901EC8-1C94-504B-91C9-52A704CF4085}">
      <dgm:prSet/>
      <dgm:spPr/>
      <dgm:t>
        <a:bodyPr/>
        <a:lstStyle/>
        <a:p>
          <a:endParaRPr lang="da-DK"/>
        </a:p>
      </dgm:t>
    </dgm:pt>
    <dgm:pt modelId="{8F6E1F21-7CD8-4B47-97C0-77138AA3F70E}" type="sibTrans" cxnId="{A4901EC8-1C94-504B-91C9-52A704CF4085}">
      <dgm:prSet/>
      <dgm:spPr/>
      <dgm:t>
        <a:bodyPr/>
        <a:lstStyle/>
        <a:p>
          <a:endParaRPr lang="da-DK"/>
        </a:p>
      </dgm:t>
    </dgm:pt>
    <dgm:pt modelId="{ED974FAC-2268-F249-953D-EA7A619B6743}">
      <dgm:prSet phldrT="[Tekst]"/>
      <dgm:spPr>
        <a:solidFill>
          <a:srgbClr val="D6B15F"/>
        </a:solidFill>
      </dgm:spPr>
      <dgm:t>
        <a:bodyPr/>
        <a:lstStyle/>
        <a:p>
          <a:r>
            <a:rPr lang="da-DK" dirty="0"/>
            <a:t>Hand-</a:t>
          </a:r>
        </a:p>
        <a:p>
          <a:r>
            <a:rPr lang="da-DK" dirty="0" err="1"/>
            <a:t>ling</a:t>
          </a:r>
          <a:endParaRPr lang="da-DK" dirty="0"/>
        </a:p>
      </dgm:t>
    </dgm:pt>
    <dgm:pt modelId="{2F78072E-EC38-5449-876B-677446593AB7}" type="parTrans" cxnId="{7AB53FAE-548E-4647-9AB7-BAE797BFCEFF}">
      <dgm:prSet/>
      <dgm:spPr/>
      <dgm:t>
        <a:bodyPr/>
        <a:lstStyle/>
        <a:p>
          <a:endParaRPr lang="da-DK"/>
        </a:p>
      </dgm:t>
    </dgm:pt>
    <dgm:pt modelId="{68040246-05A9-9345-BD5D-8AE5D56B7476}" type="sibTrans" cxnId="{7AB53FAE-548E-4647-9AB7-BAE797BFCEFF}">
      <dgm:prSet/>
      <dgm:spPr/>
      <dgm:t>
        <a:bodyPr/>
        <a:lstStyle/>
        <a:p>
          <a:endParaRPr lang="da-DK"/>
        </a:p>
      </dgm:t>
    </dgm:pt>
    <dgm:pt modelId="{5536F51C-8D62-6448-A616-6E7B63DCC723}" type="pres">
      <dgm:prSet presAssocID="{BC888907-798D-5840-927F-C87496E036C4}" presName="Name0" presStyleCnt="0">
        <dgm:presLayoutVars>
          <dgm:dir/>
          <dgm:animLvl val="lvl"/>
          <dgm:resizeHandles val="exact"/>
        </dgm:presLayoutVars>
      </dgm:prSet>
      <dgm:spPr/>
    </dgm:pt>
    <dgm:pt modelId="{1D2B1AB5-15D6-CD45-B330-BAAF1FF88196}" type="pres">
      <dgm:prSet presAssocID="{6502A881-5CB0-A741-BC4F-D4B91D17D8D5}" presName="Name8" presStyleCnt="0"/>
      <dgm:spPr/>
    </dgm:pt>
    <dgm:pt modelId="{062C30B2-0BE6-0F4B-BD2A-63E8CCAD00FE}" type="pres">
      <dgm:prSet presAssocID="{6502A881-5CB0-A741-BC4F-D4B91D17D8D5}" presName="level" presStyleLbl="node1" presStyleIdx="0" presStyleCnt="3" custLinFactNeighborX="364" custLinFactNeighborY="804">
        <dgm:presLayoutVars>
          <dgm:chMax val="1"/>
          <dgm:bulletEnabled val="1"/>
        </dgm:presLayoutVars>
      </dgm:prSet>
      <dgm:spPr/>
    </dgm:pt>
    <dgm:pt modelId="{27604295-4AE3-2D4D-91C6-1D35F04284CE}" type="pres">
      <dgm:prSet presAssocID="{6502A881-5CB0-A741-BC4F-D4B91D17D8D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4C8CDFB-F5AB-084F-BF66-70A658ED8B0A}" type="pres">
      <dgm:prSet presAssocID="{E827FCB6-923B-DC4B-BA76-2F9B368E3DED}" presName="Name8" presStyleCnt="0"/>
      <dgm:spPr/>
    </dgm:pt>
    <dgm:pt modelId="{9FC12C88-CEE0-9647-A5F1-CA41F3A2D085}" type="pres">
      <dgm:prSet presAssocID="{E827FCB6-923B-DC4B-BA76-2F9B368E3DED}" presName="level" presStyleLbl="node1" presStyleIdx="1" presStyleCnt="3">
        <dgm:presLayoutVars>
          <dgm:chMax val="1"/>
          <dgm:bulletEnabled val="1"/>
        </dgm:presLayoutVars>
      </dgm:prSet>
      <dgm:spPr/>
    </dgm:pt>
    <dgm:pt modelId="{9B3BB36E-38F7-DD4C-ABE1-2CAF76C65649}" type="pres">
      <dgm:prSet presAssocID="{E827FCB6-923B-DC4B-BA76-2F9B368E3DE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0874721-02EB-E84A-98E4-A8C8327D1227}" type="pres">
      <dgm:prSet presAssocID="{ED974FAC-2268-F249-953D-EA7A619B6743}" presName="Name8" presStyleCnt="0"/>
      <dgm:spPr/>
    </dgm:pt>
    <dgm:pt modelId="{62D17F5B-836E-8C45-9D27-1873E2216CFC}" type="pres">
      <dgm:prSet presAssocID="{ED974FAC-2268-F249-953D-EA7A619B6743}" presName="level" presStyleLbl="node1" presStyleIdx="2" presStyleCnt="3">
        <dgm:presLayoutVars>
          <dgm:chMax val="1"/>
          <dgm:bulletEnabled val="1"/>
        </dgm:presLayoutVars>
      </dgm:prSet>
      <dgm:spPr/>
    </dgm:pt>
    <dgm:pt modelId="{6D4969DE-6D52-C240-85F8-8821B18C0C47}" type="pres">
      <dgm:prSet presAssocID="{ED974FAC-2268-F249-953D-EA7A619B6743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315333B-1E29-FF41-ABFC-5927C094E040}" type="presOf" srcId="{E827FCB6-923B-DC4B-BA76-2F9B368E3DED}" destId="{9FC12C88-CEE0-9647-A5F1-CA41F3A2D085}" srcOrd="0" destOrd="0" presId="urn:microsoft.com/office/officeart/2005/8/layout/pyramid3"/>
    <dgm:cxn modelId="{6E803849-399A-2445-94BA-0DE6BC0A4A90}" type="presOf" srcId="{6502A881-5CB0-A741-BC4F-D4B91D17D8D5}" destId="{27604295-4AE3-2D4D-91C6-1D35F04284CE}" srcOrd="1" destOrd="0" presId="urn:microsoft.com/office/officeart/2005/8/layout/pyramid3"/>
    <dgm:cxn modelId="{6B30A274-3E5E-D94E-8E08-3C5E363B6569}" type="presOf" srcId="{E827FCB6-923B-DC4B-BA76-2F9B368E3DED}" destId="{9B3BB36E-38F7-DD4C-ABE1-2CAF76C65649}" srcOrd="1" destOrd="0" presId="urn:microsoft.com/office/officeart/2005/8/layout/pyramid3"/>
    <dgm:cxn modelId="{DB5AD877-F082-874B-BD1F-C3090981D7DD}" type="presOf" srcId="{6502A881-5CB0-A741-BC4F-D4B91D17D8D5}" destId="{062C30B2-0BE6-0F4B-BD2A-63E8CCAD00FE}" srcOrd="0" destOrd="0" presId="urn:microsoft.com/office/officeart/2005/8/layout/pyramid3"/>
    <dgm:cxn modelId="{0B2F6E91-A7CB-7345-91B4-6D1DB1192F3F}" type="presOf" srcId="{ED974FAC-2268-F249-953D-EA7A619B6743}" destId="{6D4969DE-6D52-C240-85F8-8821B18C0C47}" srcOrd="1" destOrd="0" presId="urn:microsoft.com/office/officeart/2005/8/layout/pyramid3"/>
    <dgm:cxn modelId="{9507D194-AA84-8B47-8E3B-D86B93647CF5}" type="presOf" srcId="{ED974FAC-2268-F249-953D-EA7A619B6743}" destId="{62D17F5B-836E-8C45-9D27-1873E2216CFC}" srcOrd="0" destOrd="0" presId="urn:microsoft.com/office/officeart/2005/8/layout/pyramid3"/>
    <dgm:cxn modelId="{7E437399-D662-CE47-B163-04DB1D2367C7}" srcId="{BC888907-798D-5840-927F-C87496E036C4}" destId="{6502A881-5CB0-A741-BC4F-D4B91D17D8D5}" srcOrd="0" destOrd="0" parTransId="{5A23BB40-94EB-4C4B-86DE-BE573A6E82B9}" sibTransId="{84F4DCAD-F191-0F46-8508-B54AFCEDF3C4}"/>
    <dgm:cxn modelId="{7AB53FAE-548E-4647-9AB7-BAE797BFCEFF}" srcId="{BC888907-798D-5840-927F-C87496E036C4}" destId="{ED974FAC-2268-F249-953D-EA7A619B6743}" srcOrd="2" destOrd="0" parTransId="{2F78072E-EC38-5449-876B-677446593AB7}" sibTransId="{68040246-05A9-9345-BD5D-8AE5D56B7476}"/>
    <dgm:cxn modelId="{A4901EC8-1C94-504B-91C9-52A704CF4085}" srcId="{BC888907-798D-5840-927F-C87496E036C4}" destId="{E827FCB6-923B-DC4B-BA76-2F9B368E3DED}" srcOrd="1" destOrd="0" parTransId="{7336A5BF-A124-FF4C-93D7-A17BC576FC4F}" sibTransId="{8F6E1F21-7CD8-4B47-97C0-77138AA3F70E}"/>
    <dgm:cxn modelId="{1B9C10FF-C7C0-FA4D-A2B8-9C3C3B949DB8}" type="presOf" srcId="{BC888907-798D-5840-927F-C87496E036C4}" destId="{5536F51C-8D62-6448-A616-6E7B63DCC723}" srcOrd="0" destOrd="0" presId="urn:microsoft.com/office/officeart/2005/8/layout/pyramid3"/>
    <dgm:cxn modelId="{4F0884C0-037C-F54A-9C7B-7C4D99641589}" type="presParOf" srcId="{5536F51C-8D62-6448-A616-6E7B63DCC723}" destId="{1D2B1AB5-15D6-CD45-B330-BAAF1FF88196}" srcOrd="0" destOrd="0" presId="urn:microsoft.com/office/officeart/2005/8/layout/pyramid3"/>
    <dgm:cxn modelId="{67EBFBF1-D184-7445-BEF2-5AE860F5CCB2}" type="presParOf" srcId="{1D2B1AB5-15D6-CD45-B330-BAAF1FF88196}" destId="{062C30B2-0BE6-0F4B-BD2A-63E8CCAD00FE}" srcOrd="0" destOrd="0" presId="urn:microsoft.com/office/officeart/2005/8/layout/pyramid3"/>
    <dgm:cxn modelId="{38FB6EA3-225C-2043-A636-036944AD95BE}" type="presParOf" srcId="{1D2B1AB5-15D6-CD45-B330-BAAF1FF88196}" destId="{27604295-4AE3-2D4D-91C6-1D35F04284CE}" srcOrd="1" destOrd="0" presId="urn:microsoft.com/office/officeart/2005/8/layout/pyramid3"/>
    <dgm:cxn modelId="{9B629EFC-D178-E546-B43F-748527B08A09}" type="presParOf" srcId="{5536F51C-8D62-6448-A616-6E7B63DCC723}" destId="{E4C8CDFB-F5AB-084F-BF66-70A658ED8B0A}" srcOrd="1" destOrd="0" presId="urn:microsoft.com/office/officeart/2005/8/layout/pyramid3"/>
    <dgm:cxn modelId="{F937F378-BD24-8E4F-9671-51795D38E75D}" type="presParOf" srcId="{E4C8CDFB-F5AB-084F-BF66-70A658ED8B0A}" destId="{9FC12C88-CEE0-9647-A5F1-CA41F3A2D085}" srcOrd="0" destOrd="0" presId="urn:microsoft.com/office/officeart/2005/8/layout/pyramid3"/>
    <dgm:cxn modelId="{BCC4949B-ADE1-5847-BD27-2DB1BD2A2C03}" type="presParOf" srcId="{E4C8CDFB-F5AB-084F-BF66-70A658ED8B0A}" destId="{9B3BB36E-38F7-DD4C-ABE1-2CAF76C65649}" srcOrd="1" destOrd="0" presId="urn:microsoft.com/office/officeart/2005/8/layout/pyramid3"/>
    <dgm:cxn modelId="{6E18B08A-BC24-BE4B-9F14-8F05D2E48B17}" type="presParOf" srcId="{5536F51C-8D62-6448-A616-6E7B63DCC723}" destId="{D0874721-02EB-E84A-98E4-A8C8327D1227}" srcOrd="2" destOrd="0" presId="urn:microsoft.com/office/officeart/2005/8/layout/pyramid3"/>
    <dgm:cxn modelId="{0294F394-E4FD-E140-AB8D-C89CC34840D9}" type="presParOf" srcId="{D0874721-02EB-E84A-98E4-A8C8327D1227}" destId="{62D17F5B-836E-8C45-9D27-1873E2216CFC}" srcOrd="0" destOrd="0" presId="urn:microsoft.com/office/officeart/2005/8/layout/pyramid3"/>
    <dgm:cxn modelId="{17D65201-4089-D348-A5A3-BFEE88219F6A}" type="presParOf" srcId="{D0874721-02EB-E84A-98E4-A8C8327D1227}" destId="{6D4969DE-6D52-C240-85F8-8821B18C0C47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C30B2-0BE6-0F4B-BD2A-63E8CCAD00FE}">
      <dsp:nvSpPr>
        <dsp:cNvPr id="0" name=""/>
        <dsp:cNvSpPr/>
      </dsp:nvSpPr>
      <dsp:spPr>
        <a:xfrm rot="10800000">
          <a:off x="0" y="13274"/>
          <a:ext cx="3367581" cy="1651000"/>
        </a:xfrm>
        <a:prstGeom prst="trapezoid">
          <a:avLst>
            <a:gd name="adj" fmla="val 33995"/>
          </a:avLst>
        </a:prstGeom>
        <a:solidFill>
          <a:srgbClr val="D6B1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b="1" kern="1200" dirty="0"/>
            <a:t>Hver gruppe får: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- Et</a:t>
          </a:r>
          <a:r>
            <a:rPr lang="da-DK" sz="1800" kern="1200" dirty="0">
              <a:effectLst/>
            </a:rPr>
            <a:t> Fokusområde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>
              <a:effectLst/>
            </a:rPr>
            <a:t>- Et arbejdsark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>
              <a:effectLst/>
            </a:rPr>
            <a:t>- En handleplan</a:t>
          </a:r>
          <a:endParaRPr lang="da-DK" sz="1800" kern="1200" dirty="0"/>
        </a:p>
      </dsp:txBody>
      <dsp:txXfrm rot="-10800000">
        <a:off x="589326" y="13274"/>
        <a:ext cx="2188927" cy="1651000"/>
      </dsp:txXfrm>
    </dsp:sp>
    <dsp:sp modelId="{9FC12C88-CEE0-9647-A5F1-CA41F3A2D085}">
      <dsp:nvSpPr>
        <dsp:cNvPr id="0" name=""/>
        <dsp:cNvSpPr/>
      </dsp:nvSpPr>
      <dsp:spPr>
        <a:xfrm rot="10800000">
          <a:off x="561263" y="1651000"/>
          <a:ext cx="2245054" cy="1651000"/>
        </a:xfrm>
        <a:prstGeom prst="trapezoid">
          <a:avLst>
            <a:gd name="adj" fmla="val 33995"/>
          </a:avLst>
        </a:prstGeom>
        <a:solidFill>
          <a:srgbClr val="D6B1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Fokusområde Elever /ansatte</a:t>
          </a:r>
        </a:p>
      </dsp:txBody>
      <dsp:txXfrm rot="-10800000">
        <a:off x="954147" y="1651000"/>
        <a:ext cx="1459285" cy="1651000"/>
      </dsp:txXfrm>
    </dsp:sp>
    <dsp:sp modelId="{62D17F5B-836E-8C45-9D27-1873E2216CFC}">
      <dsp:nvSpPr>
        <dsp:cNvPr id="0" name=""/>
        <dsp:cNvSpPr/>
      </dsp:nvSpPr>
      <dsp:spPr>
        <a:xfrm rot="10800000">
          <a:off x="1122527" y="3302000"/>
          <a:ext cx="1122527" cy="1651000"/>
        </a:xfrm>
        <a:prstGeom prst="trapezoid">
          <a:avLst>
            <a:gd name="adj" fmla="val 50000"/>
          </a:avLst>
        </a:prstGeom>
        <a:solidFill>
          <a:srgbClr val="D6B1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Hand-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 err="1"/>
            <a:t>ling</a:t>
          </a:r>
          <a:endParaRPr lang="da-DK" sz="1800" kern="1200" dirty="0"/>
        </a:p>
      </dsp:txBody>
      <dsp:txXfrm rot="-10800000">
        <a:off x="1122527" y="3302000"/>
        <a:ext cx="1122527" cy="1651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719138"/>
            <a:ext cx="7356476" cy="2619759"/>
          </a:xfrm>
        </p:spPr>
        <p:txBody>
          <a:bodyPr anchor="b">
            <a:normAutofit/>
          </a:bodyPr>
          <a:lstStyle>
            <a:lvl1pPr algn="l">
              <a:lnSpc>
                <a:spcPct val="73000"/>
              </a:lnSpc>
              <a:defRPr sz="13000">
                <a:solidFill>
                  <a:schemeClr val="accent3"/>
                </a:solidFill>
              </a:defRPr>
            </a:lvl1pPr>
          </a:lstStyle>
          <a:p>
            <a:r>
              <a:rPr lang="da-DK" dirty="0"/>
              <a:t>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6" y="3310639"/>
            <a:ext cx="7356476" cy="2531361"/>
          </a:xfrm>
        </p:spPr>
        <p:txBody>
          <a:bodyPr>
            <a:normAutofit/>
          </a:bodyPr>
          <a:lstStyle>
            <a:lvl1pPr marL="0" indent="0" algn="l">
              <a:lnSpc>
                <a:spcPct val="7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3000">
                <a:solidFill>
                  <a:schemeClr val="accent2"/>
                </a:solidFill>
                <a:latin typeface="+mj-lt"/>
              </a:defRPr>
            </a:lvl1pPr>
            <a:lvl2pPr marL="0" indent="0" algn="l">
              <a:buFont typeface="Arial" panose="020B0604020202020204" pitchFamily="34" charset="0"/>
              <a:buNone/>
              <a:defRPr sz="13000">
                <a:solidFill>
                  <a:schemeClr val="bg2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titel forts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2E15666-313B-4581-BF7B-ED8EA2641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137" y="6041736"/>
            <a:ext cx="2088000" cy="24259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48456A7-8F18-4701-940A-EDEB9E73C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6563"/>
          <a:stretch>
            <a:fillRect/>
          </a:stretch>
        </p:blipFill>
        <p:spPr>
          <a:xfrm>
            <a:off x="8296520" y="2436447"/>
            <a:ext cx="3895481" cy="3474000"/>
          </a:xfrm>
          <a:custGeom>
            <a:avLst/>
            <a:gdLst>
              <a:gd name="connsiteX0" fmla="*/ 0 w 3895481"/>
              <a:gd name="connsiteY0" fmla="*/ 0 h 3474000"/>
              <a:gd name="connsiteX1" fmla="*/ 3895481 w 3895481"/>
              <a:gd name="connsiteY1" fmla="*/ 0 h 3474000"/>
              <a:gd name="connsiteX2" fmla="*/ 3895481 w 3895481"/>
              <a:gd name="connsiteY2" fmla="*/ 3474000 h 3474000"/>
              <a:gd name="connsiteX3" fmla="*/ 0 w 3895481"/>
              <a:gd name="connsiteY3" fmla="*/ 3474000 h 34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5481" h="3474000">
                <a:moveTo>
                  <a:pt x="0" y="0"/>
                </a:moveTo>
                <a:lnTo>
                  <a:pt x="3895481" y="0"/>
                </a:lnTo>
                <a:lnTo>
                  <a:pt x="3895481" y="3474000"/>
                </a:lnTo>
                <a:lnTo>
                  <a:pt x="0" y="3474000"/>
                </a:lnTo>
                <a:close/>
              </a:path>
            </a:pathLst>
          </a:custGeom>
        </p:spPr>
      </p:pic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3AD2B5F0-D156-405A-8C92-23600B1152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B072D0F-F8F7-4268-A4BD-CBCB050373EA}" type="datetimeFigureOut">
              <a:rPr lang="da-DK" smtClean="0"/>
              <a:t>07-03-2023</a:t>
            </a:fld>
            <a:endParaRPr lang="da-DK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6EE00F49-4F41-4C9B-8FD6-9BF96F01D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51E7F59E-73E1-4E35-BCDE-1813D5B91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7866D275-836D-46EF-AAB3-91AC3329D2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8076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8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48EDCF3-B22D-4533-B71B-B80B7E1CC3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39" y="692604"/>
            <a:ext cx="4428000" cy="1296698"/>
          </a:xfrm>
        </p:spPr>
        <p:txBody>
          <a:bodyPr/>
          <a:lstStyle>
            <a:lvl1pPr>
              <a:defRPr sz="3100"/>
            </a:lvl1pPr>
          </a:lstStyle>
          <a:p>
            <a:r>
              <a:rPr lang="da-DK" noProof="0" dirty="0"/>
              <a:t>Klik for at tilføje titel i op til tre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139" y="2351089"/>
            <a:ext cx="4428000" cy="34909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0738802D-E1F4-4213-A821-17FD1E00F4A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59600" y="720725"/>
            <a:ext cx="4413600" cy="5562000"/>
          </a:xfrm>
          <a:solidFill>
            <a:schemeClr val="bg1">
              <a:lumMod val="95000"/>
            </a:schemeClr>
          </a:solidFill>
        </p:spPr>
        <p:txBody>
          <a:bodyPr tIns="648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ikonet for at tilføje et billede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98F7CA4-E5F6-45F3-8BC2-C6DAA9770C73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944000" y="900000"/>
            <a:ext cx="349200" cy="259829"/>
          </a:xfrm>
          <a:custGeom>
            <a:avLst/>
            <a:gdLst>
              <a:gd name="connsiteX0" fmla="*/ 1234257 w 9320837"/>
              <a:gd name="connsiteY0" fmla="*/ 1914121 h 6935340"/>
              <a:gd name="connsiteX1" fmla="*/ 1116091 w 9320837"/>
              <a:gd name="connsiteY1" fmla="*/ 1936262 h 6935340"/>
              <a:gd name="connsiteX2" fmla="*/ 921839 w 9320837"/>
              <a:gd name="connsiteY2" fmla="*/ 2627398 h 6935340"/>
              <a:gd name="connsiteX3" fmla="*/ 1208569 w 9320837"/>
              <a:gd name="connsiteY3" fmla="*/ 3510706 h 6935340"/>
              <a:gd name="connsiteX4" fmla="*/ 1843434 w 9320837"/>
              <a:gd name="connsiteY4" fmla="*/ 4028018 h 6935340"/>
              <a:gd name="connsiteX5" fmla="*/ 4641981 w 9320837"/>
              <a:gd name="connsiteY5" fmla="*/ 5905704 h 6935340"/>
              <a:gd name="connsiteX6" fmla="*/ 4662286 w 9320837"/>
              <a:gd name="connsiteY6" fmla="*/ 5919282 h 6935340"/>
              <a:gd name="connsiteX7" fmla="*/ 4682592 w 9320837"/>
              <a:gd name="connsiteY7" fmla="*/ 5905704 h 6935340"/>
              <a:gd name="connsiteX8" fmla="*/ 7480527 w 9320837"/>
              <a:gd name="connsiteY8" fmla="*/ 4027651 h 6935340"/>
              <a:gd name="connsiteX9" fmla="*/ 8114414 w 9320837"/>
              <a:gd name="connsiteY9" fmla="*/ 3510706 h 6935340"/>
              <a:gd name="connsiteX10" fmla="*/ 8401265 w 9320837"/>
              <a:gd name="connsiteY10" fmla="*/ 2627398 h 6935340"/>
              <a:gd name="connsiteX11" fmla="*/ 8207259 w 9320837"/>
              <a:gd name="connsiteY11" fmla="*/ 1936018 h 6935340"/>
              <a:gd name="connsiteX12" fmla="*/ 7790009 w 9320837"/>
              <a:gd name="connsiteY12" fmla="*/ 1973816 h 6935340"/>
              <a:gd name="connsiteX13" fmla="*/ 6731288 w 9320837"/>
              <a:gd name="connsiteY13" fmla="*/ 2595471 h 6935340"/>
              <a:gd name="connsiteX14" fmla="*/ 5005774 w 9320837"/>
              <a:gd name="connsiteY14" fmla="*/ 3910096 h 6935340"/>
              <a:gd name="connsiteX15" fmla="*/ 4661675 w 9320837"/>
              <a:gd name="connsiteY15" fmla="*/ 4047223 h 6935340"/>
              <a:gd name="connsiteX16" fmla="*/ 4317698 w 9320837"/>
              <a:gd name="connsiteY16" fmla="*/ 3910219 h 6935340"/>
              <a:gd name="connsiteX17" fmla="*/ 2592062 w 9320837"/>
              <a:gd name="connsiteY17" fmla="*/ 2595716 h 6935340"/>
              <a:gd name="connsiteX18" fmla="*/ 1533341 w 9320837"/>
              <a:gd name="connsiteY18" fmla="*/ 1974061 h 6935340"/>
              <a:gd name="connsiteX19" fmla="*/ 1234257 w 9320837"/>
              <a:gd name="connsiteY19" fmla="*/ 1914121 h 6935340"/>
              <a:gd name="connsiteX20" fmla="*/ 1188759 w 9320837"/>
              <a:gd name="connsiteY20" fmla="*/ 991660 h 6935340"/>
              <a:gd name="connsiteX21" fmla="*/ 3148884 w 9320837"/>
              <a:gd name="connsiteY21" fmla="*/ 1860788 h 6935340"/>
              <a:gd name="connsiteX22" fmla="*/ 4609197 w 9320837"/>
              <a:gd name="connsiteY22" fmla="*/ 2973210 h 6935340"/>
              <a:gd name="connsiteX23" fmla="*/ 4661675 w 9320837"/>
              <a:gd name="connsiteY23" fmla="*/ 3013577 h 6935340"/>
              <a:gd name="connsiteX24" fmla="*/ 4714886 w 9320837"/>
              <a:gd name="connsiteY24" fmla="*/ 2972721 h 6935340"/>
              <a:gd name="connsiteX25" fmla="*/ 6174955 w 9320837"/>
              <a:gd name="connsiteY25" fmla="*/ 1860788 h 6935340"/>
              <a:gd name="connsiteX26" fmla="*/ 8617413 w 9320837"/>
              <a:gd name="connsiteY26" fmla="*/ 1110569 h 6935340"/>
              <a:gd name="connsiteX27" fmla="*/ 9318961 w 9320837"/>
              <a:gd name="connsiteY27" fmla="*/ 2453573 h 6935340"/>
              <a:gd name="connsiteX28" fmla="*/ 9320837 w 9320837"/>
              <a:gd name="connsiteY28" fmla="*/ 2528038 h 6935340"/>
              <a:gd name="connsiteX29" fmla="*/ 9320837 w 9320837"/>
              <a:gd name="connsiteY29" fmla="*/ 2695560 h 6935340"/>
              <a:gd name="connsiteX30" fmla="*/ 9315601 w 9320837"/>
              <a:gd name="connsiteY30" fmla="*/ 2836821 h 6935340"/>
              <a:gd name="connsiteX31" fmla="*/ 8831359 w 9320837"/>
              <a:gd name="connsiteY31" fmla="*/ 4090770 h 6935340"/>
              <a:gd name="connsiteX32" fmla="*/ 7983404 w 9320837"/>
              <a:gd name="connsiteY32" fmla="*/ 4800254 h 6935340"/>
              <a:gd name="connsiteX33" fmla="*/ 4918435 w 9320837"/>
              <a:gd name="connsiteY33" fmla="*/ 6857147 h 6935340"/>
              <a:gd name="connsiteX34" fmla="*/ 4404670 w 9320837"/>
              <a:gd name="connsiteY34" fmla="*/ 6857147 h 6935340"/>
              <a:gd name="connsiteX35" fmla="*/ 1339945 w 9320837"/>
              <a:gd name="connsiteY35" fmla="*/ 4800499 h 6935340"/>
              <a:gd name="connsiteX36" fmla="*/ 491868 w 9320837"/>
              <a:gd name="connsiteY36" fmla="*/ 4090403 h 6935340"/>
              <a:gd name="connsiteX37" fmla="*/ 0 w 9320837"/>
              <a:gd name="connsiteY37" fmla="*/ 2627398 h 6935340"/>
              <a:gd name="connsiteX38" fmla="*/ 142019 w 9320837"/>
              <a:gd name="connsiteY38" fmla="*/ 1754243 h 6935340"/>
              <a:gd name="connsiteX39" fmla="*/ 705936 w 9320837"/>
              <a:gd name="connsiteY39" fmla="*/ 1110569 h 6935340"/>
              <a:gd name="connsiteX40" fmla="*/ 1188759 w 9320837"/>
              <a:gd name="connsiteY40" fmla="*/ 991660 h 6935340"/>
              <a:gd name="connsiteX41" fmla="*/ 4661363 w 9320837"/>
              <a:gd name="connsiteY41" fmla="*/ 0 h 6935340"/>
              <a:gd name="connsiteX42" fmla="*/ 5411948 w 9320837"/>
              <a:gd name="connsiteY42" fmla="*/ 750585 h 6935340"/>
              <a:gd name="connsiteX43" fmla="*/ 4661363 w 9320837"/>
              <a:gd name="connsiteY43" fmla="*/ 1501171 h 6935340"/>
              <a:gd name="connsiteX44" fmla="*/ 3910779 w 9320837"/>
              <a:gd name="connsiteY44" fmla="*/ 750585 h 6935340"/>
              <a:gd name="connsiteX45" fmla="*/ 4661363 w 9320837"/>
              <a:gd name="connsiteY45" fmla="*/ 0 h 693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320837" h="6935340">
                <a:moveTo>
                  <a:pt x="1234257" y="1914121"/>
                </a:moveTo>
                <a:cubicBezTo>
                  <a:pt x="1193706" y="1912497"/>
                  <a:pt x="1153302" y="1920065"/>
                  <a:pt x="1116091" y="1936262"/>
                </a:cubicBezTo>
                <a:cubicBezTo>
                  <a:pt x="1022145" y="1982868"/>
                  <a:pt x="921839" y="2188985"/>
                  <a:pt x="921839" y="2627398"/>
                </a:cubicBezTo>
                <a:cubicBezTo>
                  <a:pt x="921839" y="2987644"/>
                  <a:pt x="1012849" y="3268380"/>
                  <a:pt x="1208569" y="3510706"/>
                </a:cubicBezTo>
                <a:cubicBezTo>
                  <a:pt x="1387040" y="3731013"/>
                  <a:pt x="1629121" y="3888567"/>
                  <a:pt x="1843434" y="4028018"/>
                </a:cubicBezTo>
                <a:cubicBezTo>
                  <a:pt x="1888572" y="4057376"/>
                  <a:pt x="4417270" y="5754878"/>
                  <a:pt x="4641981" y="5905704"/>
                </a:cubicBezTo>
                <a:cubicBezTo>
                  <a:pt x="4655314" y="5914634"/>
                  <a:pt x="4661308" y="5919282"/>
                  <a:pt x="4662286" y="5919282"/>
                </a:cubicBezTo>
                <a:cubicBezTo>
                  <a:pt x="4663265" y="5919282"/>
                  <a:pt x="4669259" y="5914634"/>
                  <a:pt x="4682592" y="5905704"/>
                </a:cubicBezTo>
                <a:cubicBezTo>
                  <a:pt x="4906324" y="5754756"/>
                  <a:pt x="7434900" y="4057009"/>
                  <a:pt x="7480527" y="4027651"/>
                </a:cubicBezTo>
                <a:cubicBezTo>
                  <a:pt x="7694229" y="3888567"/>
                  <a:pt x="7936309" y="3730890"/>
                  <a:pt x="8114414" y="3510706"/>
                </a:cubicBezTo>
                <a:cubicBezTo>
                  <a:pt x="8310256" y="3268380"/>
                  <a:pt x="8401265" y="2987644"/>
                  <a:pt x="8401265" y="2627398"/>
                </a:cubicBezTo>
                <a:cubicBezTo>
                  <a:pt x="8401265" y="2339690"/>
                  <a:pt x="8350501" y="2007211"/>
                  <a:pt x="8207259" y="1936018"/>
                </a:cubicBezTo>
                <a:cubicBezTo>
                  <a:pt x="8127748" y="1896507"/>
                  <a:pt x="7975698" y="1910329"/>
                  <a:pt x="7790009" y="1973816"/>
                </a:cubicBezTo>
                <a:cubicBezTo>
                  <a:pt x="7501934" y="2072532"/>
                  <a:pt x="7145112" y="2281708"/>
                  <a:pt x="6731288" y="2595471"/>
                </a:cubicBezTo>
                <a:cubicBezTo>
                  <a:pt x="5964434" y="3176759"/>
                  <a:pt x="5056295" y="3872543"/>
                  <a:pt x="5005774" y="3910096"/>
                </a:cubicBezTo>
                <a:cubicBezTo>
                  <a:pt x="4923817" y="3971259"/>
                  <a:pt x="4822165" y="4047223"/>
                  <a:pt x="4661675" y="4047223"/>
                </a:cubicBezTo>
                <a:cubicBezTo>
                  <a:pt x="4501185" y="4047223"/>
                  <a:pt x="4399533" y="3971381"/>
                  <a:pt x="4317698" y="3910219"/>
                </a:cubicBezTo>
                <a:cubicBezTo>
                  <a:pt x="4267300" y="3872665"/>
                  <a:pt x="3359527" y="3177860"/>
                  <a:pt x="2592062" y="2595716"/>
                </a:cubicBezTo>
                <a:cubicBezTo>
                  <a:pt x="2178237" y="2281952"/>
                  <a:pt x="1822027" y="2072777"/>
                  <a:pt x="1533341" y="1974061"/>
                </a:cubicBezTo>
                <a:cubicBezTo>
                  <a:pt x="1417744" y="1934427"/>
                  <a:pt x="1314502" y="1914121"/>
                  <a:pt x="1234257" y="1914121"/>
                </a:cubicBezTo>
                <a:close/>
                <a:moveTo>
                  <a:pt x="1188759" y="991660"/>
                </a:moveTo>
                <a:cubicBezTo>
                  <a:pt x="1712088" y="974246"/>
                  <a:pt x="2359063" y="1261977"/>
                  <a:pt x="3148884" y="1860788"/>
                </a:cubicBezTo>
                <a:cubicBezTo>
                  <a:pt x="3918307" y="2443910"/>
                  <a:pt x="4350725" y="2775288"/>
                  <a:pt x="4609197" y="2973210"/>
                </a:cubicBezTo>
                <a:lnTo>
                  <a:pt x="4661675" y="3013577"/>
                </a:lnTo>
                <a:lnTo>
                  <a:pt x="4714886" y="2972721"/>
                </a:lnTo>
                <a:cubicBezTo>
                  <a:pt x="4973236" y="2774799"/>
                  <a:pt x="5405654" y="2443910"/>
                  <a:pt x="6174955" y="1860788"/>
                </a:cubicBezTo>
                <a:cubicBezTo>
                  <a:pt x="7227559" y="1062373"/>
                  <a:pt x="8026707" y="816990"/>
                  <a:pt x="8617413" y="1110569"/>
                </a:cubicBezTo>
                <a:cubicBezTo>
                  <a:pt x="8919364" y="1260456"/>
                  <a:pt x="9275609" y="1615260"/>
                  <a:pt x="9318961" y="2453573"/>
                </a:cubicBezTo>
                <a:lnTo>
                  <a:pt x="9320837" y="2528038"/>
                </a:lnTo>
                <a:lnTo>
                  <a:pt x="9320837" y="2695560"/>
                </a:lnTo>
                <a:lnTo>
                  <a:pt x="9315601" y="2836821"/>
                </a:lnTo>
                <a:cubicBezTo>
                  <a:pt x="9279458" y="3316351"/>
                  <a:pt x="9117033" y="3737557"/>
                  <a:pt x="8831359" y="4090770"/>
                </a:cubicBezTo>
                <a:cubicBezTo>
                  <a:pt x="8561511" y="4424106"/>
                  <a:pt x="8227320" y="4641232"/>
                  <a:pt x="7983404" y="4800254"/>
                </a:cubicBezTo>
                <a:cubicBezTo>
                  <a:pt x="7941080" y="4827778"/>
                  <a:pt x="4918435" y="6857147"/>
                  <a:pt x="4918435" y="6857147"/>
                </a:cubicBezTo>
                <a:cubicBezTo>
                  <a:pt x="4763049" y="6961405"/>
                  <a:pt x="4560056" y="6961405"/>
                  <a:pt x="4404670" y="6857147"/>
                </a:cubicBezTo>
                <a:cubicBezTo>
                  <a:pt x="4404670" y="6857147"/>
                  <a:pt x="1382270" y="4828022"/>
                  <a:pt x="1339945" y="4800499"/>
                </a:cubicBezTo>
                <a:cubicBezTo>
                  <a:pt x="1096030" y="4641721"/>
                  <a:pt x="761838" y="4424350"/>
                  <a:pt x="491868" y="4090403"/>
                </a:cubicBezTo>
                <a:cubicBezTo>
                  <a:pt x="165505" y="3686487"/>
                  <a:pt x="0" y="3194251"/>
                  <a:pt x="0" y="2627398"/>
                </a:cubicBezTo>
                <a:cubicBezTo>
                  <a:pt x="0" y="2286111"/>
                  <a:pt x="47828" y="1992409"/>
                  <a:pt x="142019" y="1754243"/>
                </a:cubicBezTo>
                <a:cubicBezTo>
                  <a:pt x="259084" y="1458217"/>
                  <a:pt x="454069" y="1235708"/>
                  <a:pt x="705936" y="1110569"/>
                </a:cubicBezTo>
                <a:cubicBezTo>
                  <a:pt x="853613" y="1037174"/>
                  <a:pt x="1014317" y="997465"/>
                  <a:pt x="1188759" y="991660"/>
                </a:cubicBezTo>
                <a:close/>
                <a:moveTo>
                  <a:pt x="4661363" y="0"/>
                </a:moveTo>
                <a:cubicBezTo>
                  <a:pt x="5075900" y="0"/>
                  <a:pt x="5411948" y="336049"/>
                  <a:pt x="5411948" y="750585"/>
                </a:cubicBezTo>
                <a:cubicBezTo>
                  <a:pt x="5411948" y="1165122"/>
                  <a:pt x="5075900" y="1501171"/>
                  <a:pt x="4661363" y="1501171"/>
                </a:cubicBezTo>
                <a:cubicBezTo>
                  <a:pt x="4246827" y="1501171"/>
                  <a:pt x="3910779" y="1165122"/>
                  <a:pt x="3910779" y="750585"/>
                </a:cubicBezTo>
                <a:cubicBezTo>
                  <a:pt x="3910779" y="336049"/>
                  <a:pt x="4246827" y="0"/>
                  <a:pt x="4661363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</a:p>
        </p:txBody>
      </p:sp>
      <p:pic>
        <p:nvPicPr>
          <p:cNvPr id="22" name="Logo">
            <a:extLst>
              <a:ext uri="{FF2B5EF4-FFF2-40B4-BE49-F238E27FC236}">
                <a16:creationId xmlns:a16="http://schemas.microsoft.com/office/drawing/2014/main" id="{3504DF8D-6B99-404A-A435-1ED8DA37A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138" y="6145200"/>
            <a:ext cx="1224295" cy="142242"/>
          </a:xfrm>
          <a:prstGeom prst="rect">
            <a:avLst/>
          </a:prstGeom>
        </p:spPr>
      </p:pic>
      <p:sp>
        <p:nvSpPr>
          <p:cNvPr id="26" name="Date Placeholder 25" hidden="1">
            <a:extLst>
              <a:ext uri="{FF2B5EF4-FFF2-40B4-BE49-F238E27FC236}">
                <a16:creationId xmlns:a16="http://schemas.microsoft.com/office/drawing/2014/main" id="{A9C23D6D-683C-46D6-B312-B0112E5518F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B072D0F-F8F7-4268-A4BD-CBCB050373EA}" type="datetimeFigureOut">
              <a:rPr lang="da-DK" smtClean="0"/>
              <a:t>07-03-2023</a:t>
            </a:fld>
            <a:endParaRPr lang="da-DK"/>
          </a:p>
        </p:txBody>
      </p:sp>
      <p:sp>
        <p:nvSpPr>
          <p:cNvPr id="27" name="Footer Placeholder 26" hidden="1">
            <a:extLst>
              <a:ext uri="{FF2B5EF4-FFF2-40B4-BE49-F238E27FC236}">
                <a16:creationId xmlns:a16="http://schemas.microsoft.com/office/drawing/2014/main" id="{94C0059F-4252-466F-9DDC-28B7A377E60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FC4A3E5F-24C2-48D2-89FF-EDFADFB9475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7866D275-836D-46EF-AAB3-91AC3329D2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8965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47">
          <p15:clr>
            <a:srgbClr val="FBAE40"/>
          </p15:clr>
        </p15:guide>
        <p15:guide id="2" pos="32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 og grafi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5DB506-EB51-47D4-85DE-EA7E1A96F1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39" y="692604"/>
            <a:ext cx="4428000" cy="1296698"/>
          </a:xfrm>
        </p:spPr>
        <p:txBody>
          <a:bodyPr/>
          <a:lstStyle>
            <a:lvl1pPr>
              <a:defRPr sz="3100"/>
            </a:lvl1pPr>
          </a:lstStyle>
          <a:p>
            <a:r>
              <a:rPr lang="da-DK" noProof="0" dirty="0"/>
              <a:t>Klik for at tilføje titel i op til tre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139" y="2351089"/>
            <a:ext cx="4427997" cy="34909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042F404-4C6C-475D-8E23-F5AEAD7A2A2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9200" y="719138"/>
            <a:ext cx="5172075" cy="51228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noProof="0" dirty="0"/>
              <a:t>Indsæt ikon, illustration, graf eller   tabel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B75E7317-5C50-432B-89EC-265A490DC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2D0F-F8F7-4268-A4BD-CBCB050373EA}" type="datetimeFigureOut">
              <a:rPr lang="da-DK" smtClean="0"/>
              <a:t>07-03-2023</a:t>
            </a:fld>
            <a:endParaRPr lang="da-DK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A6B89514-F510-43DB-BC11-140A3B8DC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8CF9AFE-D51A-4ED2-8871-4C392C328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D275-836D-46EF-AAB3-91AC3329D2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2924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4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dhold og grafik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ggrund">
            <a:extLst>
              <a:ext uri="{FF2B5EF4-FFF2-40B4-BE49-F238E27FC236}">
                <a16:creationId xmlns:a16="http://schemas.microsoft.com/office/drawing/2014/main" id="{E78B17CF-23FA-45C3-9C75-F893A7DF5E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da-DK" sz="1400" dirty="0" err="1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5495E54-2140-4151-8218-52D14BD53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40" y="680532"/>
            <a:ext cx="4425948" cy="129669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a-DK" noProof="0" dirty="0"/>
              <a:t>Klik for at tilføje titel i to linjer</a:t>
            </a:r>
          </a:p>
        </p:txBody>
      </p:sp>
      <p:pic>
        <p:nvPicPr>
          <p:cNvPr id="14" name="Mærke">
            <a:extLst>
              <a:ext uri="{FF2B5EF4-FFF2-40B4-BE49-F238E27FC236}">
                <a16:creationId xmlns:a16="http://schemas.microsoft.com/office/drawing/2014/main" id="{E08E15D8-A7F9-4145-A409-53DD9173E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2075" y="720000"/>
            <a:ext cx="349200" cy="259838"/>
          </a:xfrm>
          <a:prstGeom prst="rect">
            <a:avLst/>
          </a:prstGeom>
        </p:spPr>
      </p:pic>
      <p:pic>
        <p:nvPicPr>
          <p:cNvPr id="15" name="Logo">
            <a:extLst>
              <a:ext uri="{FF2B5EF4-FFF2-40B4-BE49-F238E27FC236}">
                <a16:creationId xmlns:a16="http://schemas.microsoft.com/office/drawing/2014/main" id="{FB8E86F1-CC86-4AD5-83E8-5ED560E8A9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138" y="6145200"/>
            <a:ext cx="1224295" cy="1422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139" y="2351089"/>
            <a:ext cx="4427997" cy="3490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9200" y="719138"/>
            <a:ext cx="5172075" cy="51228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 dirty="0"/>
              <a:t>Indsæt ikon, illustration, graf eller   tabel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B75E7317-5C50-432B-89EC-265A490DC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072D0F-F8F7-4268-A4BD-CBCB050373EA}" type="datetimeFigureOut">
              <a:rPr lang="da-DK" smtClean="0"/>
              <a:t>07-03-2023</a:t>
            </a:fld>
            <a:endParaRPr lang="da-DK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A6B89514-F510-43DB-BC11-140A3B8DC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8CF9AFE-D51A-4ED2-8871-4C392C328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66D275-836D-46EF-AAB3-91AC3329D2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3976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24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720000"/>
            <a:ext cx="10752138" cy="5417275"/>
          </a:xfrm>
        </p:spPr>
        <p:txBody>
          <a:bodyPr anchor="ctr" anchorCtr="0"/>
          <a:lstStyle>
            <a:lvl1pPr algn="l">
              <a:defRPr sz="70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 +shift og stjerne =* </a:t>
            </a:r>
            <a:endParaRPr lang="da-DK" dirty="0"/>
          </a:p>
        </p:txBody>
      </p:sp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91ECBE65-010C-4D94-BF91-EEE143A5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072D0F-F8F7-4268-A4BD-CBCB050373EA}" type="datetimeFigureOut">
              <a:rPr lang="da-DK" smtClean="0"/>
              <a:t>07-03-2023</a:t>
            </a:fld>
            <a:endParaRPr lang="da-DK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AF5C669B-1714-4943-9D5E-0E675970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4D7319-E350-433D-A2B8-30EE7793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66D275-836D-46EF-AAB3-91AC3329D281}" type="slidenum">
              <a:rPr lang="da-DK" smtClean="0"/>
              <a:t>‹nr.›</a:t>
            </a:fld>
            <a:endParaRPr lang="da-DK"/>
          </a:p>
        </p:txBody>
      </p:sp>
      <p:pic>
        <p:nvPicPr>
          <p:cNvPr id="11" name="Mærke">
            <a:extLst>
              <a:ext uri="{FF2B5EF4-FFF2-40B4-BE49-F238E27FC236}">
                <a16:creationId xmlns:a16="http://schemas.microsoft.com/office/drawing/2014/main" id="{C65B76B5-C798-4CBA-A5E1-8E2E9828E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2075" y="720000"/>
            <a:ext cx="349200" cy="259838"/>
          </a:xfrm>
          <a:prstGeom prst="rect">
            <a:avLst/>
          </a:prstGeom>
        </p:spPr>
      </p:pic>
      <p:pic>
        <p:nvPicPr>
          <p:cNvPr id="12" name="Logo">
            <a:extLst>
              <a:ext uri="{FF2B5EF4-FFF2-40B4-BE49-F238E27FC236}">
                <a16:creationId xmlns:a16="http://schemas.microsoft.com/office/drawing/2014/main" id="{061D2D6C-B9CE-4F19-9BCB-65BAA7249D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138" y="6145200"/>
            <a:ext cx="1224295" cy="14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45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reaker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719139"/>
            <a:ext cx="10752138" cy="3118074"/>
          </a:xfrm>
        </p:spPr>
        <p:txBody>
          <a:bodyPr anchor="b" anchorCtr="0"/>
          <a:lstStyle>
            <a:lvl1pPr algn="l">
              <a:defRPr sz="5500">
                <a:solidFill>
                  <a:schemeClr val="accent3"/>
                </a:solidFill>
              </a:defRPr>
            </a:lvl1pPr>
          </a:lstStyle>
          <a:p>
            <a:r>
              <a:rPr lang="da-DK" noProof="0" dirty="0"/>
              <a:t>Klik for at tilføje titel +shift og stjerne =* 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8" y="4229309"/>
            <a:ext cx="10752137" cy="1612691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accent2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 algn="l">
              <a:buFont typeface="Arial" panose="020B0604020202020204" pitchFamily="34" charset="0"/>
              <a:buChar char="​"/>
              <a:tabLst/>
              <a:defRPr sz="20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underoverskrift</a:t>
            </a:r>
          </a:p>
        </p:txBody>
      </p:sp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91ECBE65-010C-4D94-BF91-EEE143A5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072D0F-F8F7-4268-A4BD-CBCB050373EA}" type="datetimeFigureOut">
              <a:rPr lang="da-DK" smtClean="0"/>
              <a:t>07-03-2023</a:t>
            </a:fld>
            <a:endParaRPr lang="da-DK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AF5C669B-1714-4943-9D5E-0E675970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4D7319-E350-433D-A2B8-30EE7793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66D275-836D-46EF-AAB3-91AC3329D281}" type="slidenum">
              <a:rPr lang="da-DK" smtClean="0"/>
              <a:t>‹nr.›</a:t>
            </a:fld>
            <a:endParaRPr lang="da-DK"/>
          </a:p>
        </p:txBody>
      </p:sp>
      <p:pic>
        <p:nvPicPr>
          <p:cNvPr id="11" name="Mærke">
            <a:extLst>
              <a:ext uri="{FF2B5EF4-FFF2-40B4-BE49-F238E27FC236}">
                <a16:creationId xmlns:a16="http://schemas.microsoft.com/office/drawing/2014/main" id="{C65B76B5-C798-4CBA-A5E1-8E2E9828E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2075" y="720000"/>
            <a:ext cx="349200" cy="259838"/>
          </a:xfrm>
          <a:prstGeom prst="rect">
            <a:avLst/>
          </a:prstGeom>
        </p:spPr>
      </p:pic>
      <p:pic>
        <p:nvPicPr>
          <p:cNvPr id="12" name="Logo">
            <a:extLst>
              <a:ext uri="{FF2B5EF4-FFF2-40B4-BE49-F238E27FC236}">
                <a16:creationId xmlns:a16="http://schemas.microsoft.com/office/drawing/2014/main" id="{F10069BB-D9BB-49F1-9DAE-425214F582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138" y="6145200"/>
            <a:ext cx="1224295" cy="14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30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reaker C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729897"/>
            <a:ext cx="8064500" cy="2403202"/>
          </a:xfrm>
        </p:spPr>
        <p:txBody>
          <a:bodyPr anchor="b" anchorCtr="0"/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 i op til tre  linjer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8" y="3138478"/>
            <a:ext cx="8064499" cy="2703522"/>
          </a:xfrm>
        </p:spPr>
        <p:txBody>
          <a:bodyPr/>
          <a:lstStyle>
            <a:lvl1pPr marL="0" indent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500">
                <a:solidFill>
                  <a:schemeClr val="bg1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 algn="l">
              <a:buFont typeface="Arial" panose="020B0604020202020204" pitchFamily="34" charset="0"/>
              <a:buChar char="​"/>
              <a:tabLst/>
              <a:defRPr sz="20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 fortsætte titlen i op til fire ekstra linjer i light font</a:t>
            </a:r>
          </a:p>
        </p:txBody>
      </p:sp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91ECBE65-010C-4D94-BF91-EEE143A5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072D0F-F8F7-4268-A4BD-CBCB050373EA}" type="datetimeFigureOut">
              <a:rPr lang="da-DK" smtClean="0"/>
              <a:t>07-03-2023</a:t>
            </a:fld>
            <a:endParaRPr lang="da-DK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AF5C669B-1714-4943-9D5E-0E675970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4D7319-E350-433D-A2B8-30EE7793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66D275-836D-46EF-AAB3-91AC3329D281}" type="slidenum">
              <a:rPr lang="da-DK" smtClean="0"/>
              <a:t>‹nr.›</a:t>
            </a:fld>
            <a:endParaRPr lang="da-DK"/>
          </a:p>
        </p:txBody>
      </p:sp>
      <p:pic>
        <p:nvPicPr>
          <p:cNvPr id="11" name="Mærke">
            <a:extLst>
              <a:ext uri="{FF2B5EF4-FFF2-40B4-BE49-F238E27FC236}">
                <a16:creationId xmlns:a16="http://schemas.microsoft.com/office/drawing/2014/main" id="{C65B76B5-C798-4CBA-A5E1-8E2E9828E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2075" y="720000"/>
            <a:ext cx="349200" cy="259838"/>
          </a:xfrm>
          <a:prstGeom prst="rect">
            <a:avLst/>
          </a:prstGeom>
        </p:spPr>
      </p:pic>
      <p:pic>
        <p:nvPicPr>
          <p:cNvPr id="12" name="Logo">
            <a:extLst>
              <a:ext uri="{FF2B5EF4-FFF2-40B4-BE49-F238E27FC236}">
                <a16:creationId xmlns:a16="http://schemas.microsoft.com/office/drawing/2014/main" id="{F10069BB-D9BB-49F1-9DAE-425214F582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138" y="6145200"/>
            <a:ext cx="1224295" cy="14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9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720725"/>
            <a:ext cx="6336000" cy="3807208"/>
          </a:xfrm>
        </p:spPr>
        <p:txBody>
          <a:bodyPr anchor="b" anchorCtr="0"/>
          <a:lstStyle>
            <a:lvl1pPr algn="l">
              <a:defRPr sz="5500">
                <a:solidFill>
                  <a:schemeClr val="accent1"/>
                </a:solidFill>
              </a:defRPr>
            </a:lvl1pPr>
          </a:lstStyle>
          <a:p>
            <a:r>
              <a:rPr lang="da-DK" noProof="0" dirty="0"/>
              <a:t>Klik for at tilføje titel 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8" y="4919572"/>
            <a:ext cx="6336000" cy="922428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 algn="l">
              <a:buFont typeface="Arial" panose="020B0604020202020204" pitchFamily="34" charset="0"/>
              <a:buChar char="​"/>
              <a:tabLst/>
              <a:defRPr sz="20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underoverskrift i to-tre linjer</a:t>
            </a:r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3EA44417-E97B-4BAE-9654-817A1DA17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2D0F-F8F7-4268-A4BD-CBCB050373EA}" type="datetimeFigureOut">
              <a:rPr lang="da-DK" smtClean="0"/>
              <a:t>07-03-2023</a:t>
            </a:fld>
            <a:endParaRPr lang="da-DK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83FF8E5C-AA36-4256-A695-5D2401FD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4B7EEF9-9826-4A51-A2CB-D4DB1C1BA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D275-836D-46EF-AAB3-91AC3329D281}" type="slidenum">
              <a:rPr lang="da-DK" smtClean="0"/>
              <a:t>‹nr.›</a:t>
            </a:fld>
            <a:endParaRPr lang="da-DK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91D09C4-7C50-4071-A8D4-0D02E14FF4F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78565" y="719138"/>
            <a:ext cx="4292709" cy="5418137"/>
          </a:xfrm>
        </p:spPr>
        <p:txBody>
          <a:bodyPr anchor="t" anchorCtr="0"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ikon</a:t>
            </a:r>
          </a:p>
        </p:txBody>
      </p:sp>
    </p:spTree>
    <p:extLst>
      <p:ext uri="{BB962C8B-B14F-4D97-AF65-F5344CB8AC3E}">
        <p14:creationId xmlns:p14="http://schemas.microsoft.com/office/powerpoint/2010/main" val="437971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45">
          <p15:clr>
            <a:srgbClr val="FBAE40"/>
          </p15:clr>
        </p15:guide>
        <p15:guide id="2" pos="45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</a:t>
            </a:r>
            <a:endParaRPr lang="da-DK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83BF171-11B0-4BBC-A5E0-54E06540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2D0F-F8F7-4268-A4BD-CBCB050373EA}" type="datetimeFigureOut">
              <a:rPr lang="da-DK" smtClean="0"/>
              <a:t>07-03-2023</a:t>
            </a:fld>
            <a:endParaRPr lang="da-DK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DD4BEBA1-3B3D-4B4B-9C17-2B343151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A63ACE-2F21-4C6E-8E2B-F2CF7446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D275-836D-46EF-AAB3-91AC3329D2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4194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6C62486-14E0-4B3A-A303-5B625FB9B1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39" y="692604"/>
            <a:ext cx="6408736" cy="1296698"/>
          </a:xfrm>
        </p:spPr>
        <p:txBody>
          <a:bodyPr/>
          <a:lstStyle>
            <a:lvl1pPr>
              <a:defRPr sz="3100"/>
            </a:lvl1pPr>
          </a:lstStyle>
          <a:p>
            <a:r>
              <a:rPr lang="da-DK" noProof="0" dirty="0"/>
              <a:t>Klik for at tilføje titel i op til tre linjer</a:t>
            </a:r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83BF171-11B0-4BBC-A5E0-54E06540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2D0F-F8F7-4268-A4BD-CBCB050373EA}" type="datetimeFigureOut">
              <a:rPr lang="da-DK" smtClean="0"/>
              <a:t>07-03-2023</a:t>
            </a:fld>
            <a:endParaRPr lang="da-DK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DD4BEBA1-3B3D-4B4B-9C17-2B343151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A63ACE-2F21-4C6E-8E2B-F2CF7446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D275-836D-46EF-AAB3-91AC3329D2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60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6518F144-C552-47DE-B37E-F764CB8D0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2D0F-F8F7-4268-A4BD-CBCB050373EA}" type="datetimeFigureOut">
              <a:rPr lang="da-DK" smtClean="0"/>
              <a:t>07-03-2023</a:t>
            </a:fld>
            <a:endParaRPr lang="da-DK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8959BE18-6820-417E-88D1-C143F8462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C8840-13BA-406D-AE15-E96701F6D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D275-836D-46EF-AAB3-91AC3329D2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004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738773"/>
            <a:ext cx="10752138" cy="4000780"/>
          </a:xfrm>
        </p:spPr>
        <p:txBody>
          <a:bodyPr anchor="b"/>
          <a:lstStyle>
            <a:lvl1pPr algn="l">
              <a:lnSpc>
                <a:spcPct val="75000"/>
              </a:lnSpc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Titel +shift og stjerne=*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4719917"/>
            <a:ext cx="8064501" cy="1122083"/>
          </a:xfrm>
        </p:spPr>
        <p:txBody>
          <a:bodyPr/>
          <a:lstStyle>
            <a:lvl1pPr marL="0" indent="0" algn="l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3100">
                <a:solidFill>
                  <a:schemeClr val="accent3"/>
                </a:solidFill>
                <a:latin typeface="Italian Plate No2 Expanded" panose="020B0505000000020004" pitchFamily="34" charset="0"/>
              </a:defRPr>
            </a:lvl1pPr>
            <a:lvl2pPr marL="0" indent="0" algn="l">
              <a:buFont typeface="Arial" panose="020B0604020202020204" pitchFamily="34" charset="0"/>
              <a:buNone/>
              <a:defRPr sz="13000">
                <a:solidFill>
                  <a:schemeClr val="bg2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Underoverskrift i op til tre linjer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2E15666-313B-4581-BF7B-ED8EA2641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137" y="6041736"/>
            <a:ext cx="2088000" cy="242590"/>
          </a:xfrm>
          <a:prstGeom prst="rect">
            <a:avLst/>
          </a:prstGeom>
        </p:spPr>
      </p:pic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3AD2B5F0-D156-405A-8C92-23600B1152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B072D0F-F8F7-4268-A4BD-CBCB050373EA}" type="datetimeFigureOut">
              <a:rPr lang="da-DK" smtClean="0"/>
              <a:t>07-03-2023</a:t>
            </a:fld>
            <a:endParaRPr lang="da-DK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6EE00F49-4F41-4C9B-8FD6-9BF96F01D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51E7F59E-73E1-4E35-BCDE-1813D5B91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7866D275-836D-46EF-AAB3-91AC3329D2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3867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3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gu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/>
        </p:nvSpPr>
        <p:spPr>
          <a:xfrm>
            <a:off x="719139" y="719137"/>
            <a:ext cx="10926324" cy="55906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3200" b="0" noProof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Tips &amp; tricks – din brugerguide</a:t>
            </a: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id="{1E86B7E7-F87D-4375-BAE3-34A81C5D0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7" y="1814677"/>
            <a:ext cx="2687637" cy="429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j-lt"/>
                <a:cs typeface="Arial" panose="020B0604020202020204" pitchFamily="34" charset="0"/>
              </a:rPr>
              <a:t>Typografier</a:t>
            </a:r>
            <a:endParaRPr lang="da-DK" altLang="da-DK" sz="1600" b="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TAB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frem i tekst-niveauer. Klik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a-DK" alt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derefter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a-DK" alt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skifte fra et niveau til det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tilbage i tekst-niveauer, brug </a:t>
            </a:r>
            <a:r>
              <a:rPr lang="da-DK" alt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Alternativt kan </a:t>
            </a:r>
            <a:r>
              <a:rPr lang="da-DK" alt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listeniveau bruges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b="0" noProof="1">
                <a:latin typeface="+mj-lt"/>
                <a:cs typeface="Arial" panose="020B0604020202020204" pitchFamily="34" charset="0"/>
              </a:rPr>
              <a:t>TIP: Brug</a:t>
            </a:r>
            <a:r>
              <a:rPr lang="da-DK" sz="900" b="0" baseline="0" noProof="1">
                <a:latin typeface="+mj-lt"/>
                <a:cs typeface="Arial" panose="020B0604020202020204" pitchFamily="34" charset="0"/>
              </a:rPr>
              <a:t> bullet knappen</a:t>
            </a:r>
            <a:endParaRPr lang="da-DK" sz="900" b="0" noProof="1"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Fjern bullet for almindelig tekst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bullet knappen for at sætte korrekt bullet igen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da-DK" altLang="da-DK" sz="16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1600" dirty="0">
                <a:latin typeface="+mj-lt"/>
                <a:cs typeface="Arial" panose="020B0604020202020204" pitchFamily="34" charset="0"/>
              </a:rPr>
              <a:t>Slides &amp; Layouts</a:t>
            </a:r>
            <a:br>
              <a:rPr lang="da-DK" altLang="da-DK" sz="16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Nyt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Slide</a:t>
            </a:r>
            <a:r>
              <a:rPr lang="da-DK" alt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 for at indsætte nyt slide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Ændre layout</a:t>
            </a:r>
            <a:endParaRPr lang="da-DK" altLang="da-DK" sz="900" b="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Layout</a:t>
            </a:r>
            <a:r>
              <a:rPr lang="da-DK" altLang="da-DK" sz="9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få vist en dropdown menu af mulige slides layout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Nulstil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Nulstil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</a:t>
            </a:r>
            <a:r>
              <a:rPr lang="da-DK" alt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 for at nulstille placering, størrelse og formatering af pladsholdere til layoutets oprindelige design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F5D76AC5-956B-497C-88E2-05290D3AA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7879" y="1814677"/>
            <a:ext cx="2687637" cy="266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j-lt"/>
                <a:cs typeface="Arial" panose="020B0604020202020204" pitchFamily="34" charset="0"/>
              </a:rPr>
              <a:t>Billeder</a:t>
            </a:r>
            <a:endParaRPr lang="da-DK" sz="1600" b="1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 slides med billedpladsholder, klik på ikonet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og vælg </a:t>
            </a:r>
            <a:r>
              <a:rPr lang="da-DK" alt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billedets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Ønsker du at skalere billedet, så hold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-knappen nede, mens 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Hvis du sletter billedet og indsætter et nyt, kan billedet lægge 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460FBAEE-DC7E-44A6-BEA8-1DCAE4DE7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6213" y="1814677"/>
            <a:ext cx="2689200" cy="435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j-lt"/>
                <a:cs typeface="Arial" panose="020B0604020202020204" pitchFamily="34" charset="0"/>
              </a:rPr>
              <a:t>Sidehoved &amp; -fod</a:t>
            </a:r>
            <a:endParaRPr lang="da-DK" altLang="da-DK" sz="1600" b="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det sidste i din præsentation, så ændringerne slår igennem på alle slides</a:t>
            </a: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Sidehoved og Sidefod</a:t>
            </a: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fanen </a:t>
            </a:r>
            <a:r>
              <a:rPr lang="da-DK" alt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1600" dirty="0">
                <a:latin typeface="+mj-lt"/>
                <a:cs typeface="Arial" panose="020B0604020202020204" pitchFamily="34" charset="0"/>
              </a:rPr>
              <a:t>Hjælpelinjer</a:t>
            </a:r>
            <a:endParaRPr lang="da-DK" sz="1600" b="1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Vis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br>
              <a:rPr lang="da-DK" alt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Alt + F9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hurtig visning af hjælpelinjer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1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Copy/Paste indhold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har 2 muligheder, når du kopierer gammelt indhold over i din nye præsentation: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Best practice: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Opret et slide i din nye præsentation og kopier ét indholdselement ad gangen (fx kopier al tekst fra én tekstboks over til en ny)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kopier et helt slide over i din nye præsentation og vælg derefter et passende layout . Husk at slette de gamle, forkerte layouts (gå i Vis &gt; Slidemaster og slet dem)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7B73ADD-C9A2-4CC9-B9B1-829AB8120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926" y="3286143"/>
            <a:ext cx="257143" cy="28571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4E7EF11-FB06-4FF3-89B6-C9C7B40D4D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1" t="45142" r="62601" b="9046"/>
          <a:stretch/>
        </p:blipFill>
        <p:spPr>
          <a:xfrm>
            <a:off x="7152738" y="2059218"/>
            <a:ext cx="341204" cy="321707"/>
          </a:xfrm>
          <a:prstGeom prst="rect">
            <a:avLst/>
          </a:prstGeom>
        </p:spPr>
      </p:pic>
      <p:pic>
        <p:nvPicPr>
          <p:cNvPr id="33" name="Billede 1">
            <a:extLst>
              <a:ext uri="{FF2B5EF4-FFF2-40B4-BE49-F238E27FC236}">
                <a16:creationId xmlns:a16="http://schemas.microsoft.com/office/drawing/2014/main" id="{58944A03-80A9-4768-89E7-4E910EFFB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8373" y="4223332"/>
            <a:ext cx="308589" cy="528030"/>
          </a:xfrm>
          <a:prstGeom prst="rect">
            <a:avLst/>
          </a:prstGeom>
        </p:spPr>
      </p:pic>
      <p:pic>
        <p:nvPicPr>
          <p:cNvPr id="35" name="Billede 4">
            <a:extLst>
              <a:ext uri="{FF2B5EF4-FFF2-40B4-BE49-F238E27FC236}">
                <a16:creationId xmlns:a16="http://schemas.microsoft.com/office/drawing/2014/main" id="{51BFC2D6-78F9-4DE9-9EA2-2262FCDF4E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31"/>
          <a:stretch/>
        </p:blipFill>
        <p:spPr>
          <a:xfrm>
            <a:off x="3448758" y="5579794"/>
            <a:ext cx="496606" cy="172842"/>
          </a:xfrm>
          <a:prstGeom prst="rect">
            <a:avLst/>
          </a:prstGeom>
        </p:spPr>
      </p:pic>
      <p:pic>
        <p:nvPicPr>
          <p:cNvPr id="36" name="Billede 5">
            <a:extLst>
              <a:ext uri="{FF2B5EF4-FFF2-40B4-BE49-F238E27FC236}">
                <a16:creationId xmlns:a16="http://schemas.microsoft.com/office/drawing/2014/main" id="{EBC4A3E5-1D15-4741-BFC6-17ACF4D5CD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1581" y="2859484"/>
            <a:ext cx="366043" cy="48043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C19287C-813E-4966-89A1-64D6247DEA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3467" y="2744494"/>
            <a:ext cx="457143" cy="25714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07658DD-99CF-4B02-82C0-E6D1C908CA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9347" y="4921193"/>
            <a:ext cx="475428" cy="176762"/>
          </a:xfrm>
          <a:prstGeom prst="rect">
            <a:avLst/>
          </a:prstGeom>
        </p:spPr>
      </p:pic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FE144B25-65E8-4B08-8EDD-1A9B2F806C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1B072D0F-F8F7-4268-A4BD-CBCB050373EA}" type="datetimeFigureOut">
              <a:rPr lang="da-DK" smtClean="0"/>
              <a:t>07-03-2023</a:t>
            </a:fld>
            <a:endParaRPr lang="da-DK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1792AAD1-5CDD-4C8F-B5BF-09C55B211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EBE6CF9F-A1ED-430F-8239-287F5ECF7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7866D275-836D-46EF-AAB3-91AC3329D2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1282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&gt;Brug ikke layouts efter dette &gt;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da-DK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4400" b="0" noProof="0" dirty="0">
                <a:solidFill>
                  <a:schemeClr val="bg1"/>
                </a:solidFill>
              </a:rPr>
              <a:t>Hvis du ser andre </a:t>
            </a:r>
            <a:r>
              <a:rPr lang="da-DK" sz="4400" b="1" i="0" noProof="0" dirty="0">
                <a:solidFill>
                  <a:schemeClr val="bg1"/>
                </a:solidFill>
                <a:latin typeface="+mj-lt"/>
              </a:rPr>
              <a:t>layouts efter dette,</a:t>
            </a:r>
            <a:br>
              <a:rPr lang="da-DK" sz="4400" b="0" i="0" noProof="0" dirty="0">
                <a:solidFill>
                  <a:schemeClr val="bg1"/>
                </a:solidFill>
                <a:latin typeface="+mj-lt"/>
              </a:rPr>
            </a:br>
            <a:r>
              <a:rPr lang="da-DK" sz="4400" b="0" noProof="0" dirty="0">
                <a:solidFill>
                  <a:schemeClr val="bg1"/>
                </a:solidFill>
              </a:rPr>
              <a:t>brug dem ikke. Disse layouts </a:t>
            </a:r>
            <a:r>
              <a:rPr lang="da-DK" sz="4400" b="1" i="0" u="none" noProof="0" dirty="0">
                <a:solidFill>
                  <a:schemeClr val="bg1"/>
                </a:solidFill>
                <a:latin typeface="+mj-lt"/>
              </a:rPr>
              <a:t>tilhører ikke </a:t>
            </a:r>
            <a:br>
              <a:rPr lang="da-DK" sz="4400" b="1" i="0" u="none" noProof="0" dirty="0">
                <a:solidFill>
                  <a:schemeClr val="bg1"/>
                </a:solidFill>
                <a:latin typeface="+mj-lt"/>
              </a:rPr>
            </a:br>
            <a:r>
              <a:rPr lang="da-DK" sz="4400" b="0" i="0" u="none" noProof="0" dirty="0">
                <a:solidFill>
                  <a:schemeClr val="bg1"/>
                </a:solidFill>
              </a:rPr>
              <a:t>vores </a:t>
            </a:r>
            <a:r>
              <a:rPr lang="da-DK" sz="4400" b="0" i="0" u="none" noProof="1">
                <a:solidFill>
                  <a:schemeClr val="bg1"/>
                </a:solidFill>
              </a:rPr>
              <a:t>corporate </a:t>
            </a:r>
            <a:r>
              <a:rPr lang="da-DK" sz="4400" b="0" noProof="0" dirty="0">
                <a:solidFill>
                  <a:schemeClr val="bg1"/>
                </a:solidFill>
              </a:rPr>
              <a:t>skabelon.</a:t>
            </a:r>
            <a:br>
              <a:rPr lang="da-DK" sz="2800" b="0" noProof="0" dirty="0">
                <a:solidFill>
                  <a:schemeClr val="bg1"/>
                </a:solidFill>
              </a:rPr>
            </a:br>
            <a:br>
              <a:rPr lang="da-DK" sz="2800" b="0" noProof="0" dirty="0">
                <a:solidFill>
                  <a:schemeClr val="bg1"/>
                </a:solidFill>
              </a:rPr>
            </a:br>
            <a:endParaRPr lang="da-DK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/>
        </p:nvSpPr>
        <p:spPr>
          <a:xfrm>
            <a:off x="472535" y="2761835"/>
            <a:ext cx="104403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2000" b="0" i="0" noProof="0" dirty="0">
                <a:solidFill>
                  <a:schemeClr val="bg1"/>
                </a:solidFill>
                <a:latin typeface="Italian Plate No2 Expanded Extr" panose="020B0905000000020004" pitchFamily="34" charset="0"/>
              </a:rPr>
              <a:t>Brug dem ikke </a:t>
            </a:r>
            <a:endParaRPr lang="da-DK" sz="12000" b="0" i="0" noProof="0" dirty="0">
              <a:latin typeface="Italian Plate No2 Expanded Extr" panose="020B0905000000020004" pitchFamily="34" charset="0"/>
            </a:endParaRPr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</a:rPr>
              <a:t>Pga. PowerPoints standard Kopier/Indsæt funktionalitet kan ekstra uønskede layouts forekomme.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</a:rPr>
              <a:t>OBS! Layouts efter dette kan indeholde potentiel fortrolig information.</a:t>
            </a:r>
            <a:br>
              <a:rPr lang="da-DK" sz="1800" b="0" noProof="0" dirty="0">
                <a:solidFill>
                  <a:schemeClr val="bg1"/>
                </a:solidFill>
              </a:rPr>
            </a:br>
            <a:endParaRPr lang="da-DK" sz="180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1B072D0F-F8F7-4268-A4BD-CBCB050373EA}" type="datetimeFigureOut">
              <a:rPr lang="da-DK" smtClean="0"/>
              <a:t>07-03-2023</a:t>
            </a:fld>
            <a:endParaRPr lang="da-DK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7866D275-836D-46EF-AAB3-91AC3329D2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6476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C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719139"/>
            <a:ext cx="7167563" cy="2799814"/>
          </a:xfrm>
        </p:spPr>
        <p:txBody>
          <a:bodyPr anchor="b"/>
          <a:lstStyle>
            <a:lvl1pPr algn="l">
              <a:lnSpc>
                <a:spcPct val="74000"/>
              </a:lnSpc>
              <a:defRPr sz="90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Overskrift i flere linjer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3481898"/>
            <a:ext cx="7167563" cy="2360101"/>
          </a:xfrm>
        </p:spPr>
        <p:txBody>
          <a:bodyPr/>
          <a:lstStyle>
            <a:lvl1pPr marL="0" indent="0" algn="l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 typeface="Arial" panose="020B0604020202020204" pitchFamily="34" charset="0"/>
              <a:buNone/>
              <a:defRPr sz="13000">
                <a:solidFill>
                  <a:schemeClr val="bg2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fortsætter her i flere linjer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2E15666-313B-4581-BF7B-ED8EA2641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137" y="6041736"/>
            <a:ext cx="2088000" cy="24259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FB6687-AD98-48A0-A03D-B09ABA38D05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02440" y="719139"/>
            <a:ext cx="3268834" cy="512286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noProof="0" dirty="0"/>
              <a:t>Indsæt valgfrit ikon her. Kopiér ikon fra ikon-</a:t>
            </a:r>
            <a:r>
              <a:rPr lang="da-DK" noProof="1"/>
              <a:t>slidene</a:t>
            </a:r>
            <a:r>
              <a:rPr lang="da-DK" noProof="0" dirty="0"/>
              <a:t> i denne præsentation. Klik på pladsholderen og Sæt ind. Skalér ikonet til ca. 15 cm højde og placér ikonet til højre for teksten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3AD2B5F0-D156-405A-8C92-23600B1152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B072D0F-F8F7-4268-A4BD-CBCB050373EA}" type="datetimeFigureOut">
              <a:rPr lang="da-DK" smtClean="0"/>
              <a:t>07-03-2023</a:t>
            </a:fld>
            <a:endParaRPr lang="da-DK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6EE00F49-4F41-4C9B-8FD6-9BF96F01D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51E7F59E-73E1-4E35-BCDE-1813D5B91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7866D275-836D-46EF-AAB3-91AC3329D2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1243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6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2E15666-313B-4581-BF7B-ED8EA2641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138" y="3002388"/>
            <a:ext cx="6624000" cy="76959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48456A7-8F18-4701-940A-EDEB9E73C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6563"/>
          <a:stretch>
            <a:fillRect/>
          </a:stretch>
        </p:blipFill>
        <p:spPr>
          <a:xfrm>
            <a:off x="8296520" y="2687651"/>
            <a:ext cx="3895481" cy="3474000"/>
          </a:xfrm>
          <a:custGeom>
            <a:avLst/>
            <a:gdLst>
              <a:gd name="connsiteX0" fmla="*/ 0 w 3895481"/>
              <a:gd name="connsiteY0" fmla="*/ 0 h 3474000"/>
              <a:gd name="connsiteX1" fmla="*/ 3895481 w 3895481"/>
              <a:gd name="connsiteY1" fmla="*/ 0 h 3474000"/>
              <a:gd name="connsiteX2" fmla="*/ 3895481 w 3895481"/>
              <a:gd name="connsiteY2" fmla="*/ 3474000 h 3474000"/>
              <a:gd name="connsiteX3" fmla="*/ 0 w 3895481"/>
              <a:gd name="connsiteY3" fmla="*/ 3474000 h 34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5481" h="3474000">
                <a:moveTo>
                  <a:pt x="0" y="0"/>
                </a:moveTo>
                <a:lnTo>
                  <a:pt x="3895481" y="0"/>
                </a:lnTo>
                <a:lnTo>
                  <a:pt x="3895481" y="3474000"/>
                </a:lnTo>
                <a:lnTo>
                  <a:pt x="0" y="3474000"/>
                </a:lnTo>
                <a:close/>
              </a:path>
            </a:pathLst>
          </a:custGeom>
        </p:spPr>
      </p:pic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3AD2B5F0-D156-405A-8C92-23600B1152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B072D0F-F8F7-4268-A4BD-CBCB050373EA}" type="datetimeFigureOut">
              <a:rPr lang="da-DK" smtClean="0"/>
              <a:t>07-03-2023</a:t>
            </a:fld>
            <a:endParaRPr lang="da-DK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6EE00F49-4F41-4C9B-8FD6-9BF96F01D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51E7F59E-73E1-4E35-BCDE-1813D5B91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7866D275-836D-46EF-AAB3-91AC3329D2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698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 i op til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2D0F-F8F7-4268-A4BD-CBCB050373EA}" type="datetimeFigureOut">
              <a:rPr lang="da-DK" smtClean="0"/>
              <a:t>07-03-2023</a:t>
            </a:fld>
            <a:endParaRPr lang="da-DK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D275-836D-46EF-AAB3-91AC3329D2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6201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139" y="692604"/>
            <a:ext cx="6408736" cy="1296698"/>
          </a:xfrm>
        </p:spPr>
        <p:txBody>
          <a:bodyPr/>
          <a:lstStyle>
            <a:lvl1pPr>
              <a:defRPr sz="3100"/>
            </a:lvl1pPr>
          </a:lstStyle>
          <a:p>
            <a:r>
              <a:rPr lang="da-DK" noProof="0" dirty="0"/>
              <a:t>Klik for at tilføje titel i op til tre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2D0F-F8F7-4268-A4BD-CBCB050373EA}" type="datetimeFigureOut">
              <a:rPr lang="da-DK" smtClean="0"/>
              <a:t>07-03-2023</a:t>
            </a:fld>
            <a:endParaRPr lang="da-DK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D275-836D-46EF-AAB3-91AC3329D2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9623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138" y="692604"/>
            <a:ext cx="6408737" cy="862927"/>
          </a:xfrm>
        </p:spPr>
        <p:txBody>
          <a:bodyPr/>
          <a:lstStyle>
            <a:lvl1pPr>
              <a:defRPr sz="3100"/>
            </a:lvl1pPr>
          </a:lstStyle>
          <a:p>
            <a:r>
              <a:rPr lang="da-DK" noProof="0" dirty="0"/>
              <a:t>Klik for at tilføje titel i op til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139" y="1789201"/>
            <a:ext cx="6408736" cy="4052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2D0F-F8F7-4268-A4BD-CBCB050373EA}" type="datetimeFigureOut">
              <a:rPr lang="da-DK" smtClean="0"/>
              <a:t>07-03-2023</a:t>
            </a:fld>
            <a:endParaRPr lang="da-DK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D275-836D-46EF-AAB3-91AC3329D2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3666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f eller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138" y="692604"/>
            <a:ext cx="8532000" cy="862927"/>
          </a:xfrm>
        </p:spPr>
        <p:txBody>
          <a:bodyPr/>
          <a:lstStyle>
            <a:lvl1pPr>
              <a:defRPr sz="3100"/>
            </a:lvl1pPr>
          </a:lstStyle>
          <a:p>
            <a:r>
              <a:rPr lang="da-DK" noProof="0" dirty="0"/>
              <a:t>Klik for at tilføje titel i op til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139" y="1789201"/>
            <a:ext cx="8532000" cy="4052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Indsæt graf eller tabel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2D0F-F8F7-4268-A4BD-CBCB050373EA}" type="datetimeFigureOut">
              <a:rPr lang="da-DK" smtClean="0"/>
              <a:t>07-03-2023</a:t>
            </a:fld>
            <a:endParaRPr lang="da-DK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6D275-836D-46EF-AAB3-91AC3329D2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9836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82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Gra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ggrund">
            <a:extLst>
              <a:ext uri="{FF2B5EF4-FFF2-40B4-BE49-F238E27FC236}">
                <a16:creationId xmlns:a16="http://schemas.microsoft.com/office/drawing/2014/main" id="{D45B13E2-AD14-4BBB-BF6E-ECEA38C3A1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da-DK" sz="14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138" y="692604"/>
            <a:ext cx="8532000" cy="862927"/>
          </a:xfrm>
        </p:spPr>
        <p:txBody>
          <a:bodyPr/>
          <a:lstStyle>
            <a:lvl1pPr>
              <a:defRPr sz="3100">
                <a:solidFill>
                  <a:schemeClr val="accent1"/>
                </a:solidFill>
              </a:defRPr>
            </a:lvl1pPr>
          </a:lstStyle>
          <a:p>
            <a:r>
              <a:rPr lang="da-DK" noProof="0" dirty="0"/>
              <a:t>Klik for at tilføje titel i op til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139" y="1789201"/>
            <a:ext cx="8532000" cy="4052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 dirty="0"/>
              <a:t>Indsæt graf eller tabel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2D0F-F8F7-4268-A4BD-CBCB050373EA}" type="datetimeFigureOut">
              <a:rPr lang="da-DK" smtClean="0"/>
              <a:t>07-03-2023</a:t>
            </a:fld>
            <a:endParaRPr lang="da-DK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66D275-836D-46EF-AAB3-91AC3329D281}" type="slidenum">
              <a:rPr lang="da-DK" smtClean="0"/>
              <a:t>‹nr.›</a:t>
            </a:fld>
            <a:endParaRPr lang="da-DK"/>
          </a:p>
        </p:txBody>
      </p:sp>
      <p:pic>
        <p:nvPicPr>
          <p:cNvPr id="5" name="Mærke">
            <a:extLst>
              <a:ext uri="{FF2B5EF4-FFF2-40B4-BE49-F238E27FC236}">
                <a16:creationId xmlns:a16="http://schemas.microsoft.com/office/drawing/2014/main" id="{520CB07F-B0B7-473A-A50C-35DBD0435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2075" y="720000"/>
            <a:ext cx="349200" cy="259838"/>
          </a:xfrm>
          <a:prstGeom prst="rect">
            <a:avLst/>
          </a:prstGeom>
        </p:spPr>
      </p:pic>
      <p:pic>
        <p:nvPicPr>
          <p:cNvPr id="6" name="Logo">
            <a:extLst>
              <a:ext uri="{FF2B5EF4-FFF2-40B4-BE49-F238E27FC236}">
                <a16:creationId xmlns:a16="http://schemas.microsoft.com/office/drawing/2014/main" id="{51A89218-5B70-400E-A9AC-88C3ED79FE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138" y="6145200"/>
            <a:ext cx="1224295" cy="14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35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82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139" y="2351088"/>
            <a:ext cx="6408736" cy="34909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Level 1, 24 pt</a:t>
            </a:r>
          </a:p>
          <a:p>
            <a:pPr lvl="1"/>
            <a:r>
              <a:rPr lang="da-DK" noProof="0" dirty="0"/>
              <a:t>Level 2, 20 pt</a:t>
            </a:r>
          </a:p>
          <a:p>
            <a:pPr lvl="2"/>
            <a:r>
              <a:rPr lang="da-DK" noProof="0" dirty="0"/>
              <a:t>Level 3, 18 pt</a:t>
            </a:r>
          </a:p>
          <a:p>
            <a:pPr lvl="3"/>
            <a:r>
              <a:rPr lang="da-DK" noProof="0" dirty="0"/>
              <a:t>Level 4, </a:t>
            </a:r>
            <a:r>
              <a:rPr lang="da-DK" noProof="0" dirty="0" err="1"/>
              <a:t>Subtitle</a:t>
            </a:r>
            <a:r>
              <a:rPr lang="da-DK" noProof="0" dirty="0"/>
              <a:t> 24 pt</a:t>
            </a:r>
          </a:p>
          <a:p>
            <a:pPr lvl="4"/>
            <a:r>
              <a:rPr lang="da-DK" noProof="0" dirty="0"/>
              <a:t>Level 5, 18 pt</a:t>
            </a:r>
          </a:p>
          <a:p>
            <a:pPr lvl="5"/>
            <a:r>
              <a:rPr lang="da-DK" noProof="0" dirty="0"/>
              <a:t>Level 6, 16 pt</a:t>
            </a:r>
          </a:p>
          <a:p>
            <a:pPr lvl="6"/>
            <a:r>
              <a:rPr lang="da-DK" noProof="0" dirty="0"/>
              <a:t>Level 7, 14 pt</a:t>
            </a:r>
          </a:p>
          <a:p>
            <a:pPr lvl="7"/>
            <a:r>
              <a:rPr lang="da-DK" noProof="0" dirty="0"/>
              <a:t>Level 8, </a:t>
            </a:r>
            <a:r>
              <a:rPr lang="da-DK" noProof="0" dirty="0" err="1"/>
              <a:t>Infographic</a:t>
            </a:r>
            <a:r>
              <a:rPr lang="da-DK" noProof="0" dirty="0"/>
              <a:t> 50 pt</a:t>
            </a:r>
          </a:p>
          <a:p>
            <a:pPr lvl="8"/>
            <a:r>
              <a:rPr lang="da-DK" noProof="0" dirty="0"/>
              <a:t>Level 9, </a:t>
            </a:r>
            <a:r>
              <a:rPr lang="da-DK" noProof="0" dirty="0" err="1"/>
              <a:t>Infographic</a:t>
            </a:r>
            <a:r>
              <a:rPr lang="da-DK" noProof="0" dirty="0"/>
              <a:t> 31 pt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40" y="680532"/>
            <a:ext cx="6408736" cy="12966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83639" y="6137275"/>
            <a:ext cx="2363636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fld id="{1B072D0F-F8F7-4268-A4BD-CBCB050373EA}" type="datetimeFigureOut">
              <a:rPr lang="da-DK" smtClean="0"/>
              <a:t>07-03-2023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99063" y="6137275"/>
            <a:ext cx="3584574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275" y="6137275"/>
            <a:ext cx="324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866D275-836D-46EF-AAB3-91AC3329D281}" type="slidenum">
              <a:rPr lang="da-DK" smtClean="0"/>
              <a:t>‹nr.›</a:t>
            </a:fld>
            <a:endParaRPr lang="da-DK"/>
          </a:p>
        </p:txBody>
      </p:sp>
      <p:pic>
        <p:nvPicPr>
          <p:cNvPr id="23" name="Logo">
            <a:extLst>
              <a:ext uri="{FF2B5EF4-FFF2-40B4-BE49-F238E27FC236}">
                <a16:creationId xmlns:a16="http://schemas.microsoft.com/office/drawing/2014/main" id="{EF473131-BF64-4068-8FA3-938A7398801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19138" y="6145200"/>
            <a:ext cx="1224295" cy="142242"/>
          </a:xfrm>
          <a:prstGeom prst="rect">
            <a:avLst/>
          </a:prstGeom>
        </p:spPr>
      </p:pic>
      <p:pic>
        <p:nvPicPr>
          <p:cNvPr id="27" name="Mærke">
            <a:extLst>
              <a:ext uri="{FF2B5EF4-FFF2-40B4-BE49-F238E27FC236}">
                <a16:creationId xmlns:a16="http://schemas.microsoft.com/office/drawing/2014/main" id="{5D4DCAA1-8AA6-44AD-8865-01C365533E3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122075" y="720000"/>
            <a:ext cx="349200" cy="25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1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5000" kern="1200">
          <a:solidFill>
            <a:schemeClr val="accent1"/>
          </a:solidFill>
          <a:latin typeface="Italian Plate No2 Expanded ExBd" panose="00000905000000000000" pitchFamily="2" charset="0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Font typeface="Arial" panose="020B0604020202020204" pitchFamily="34" charset="0"/>
        <a:buChar char="​"/>
        <a:defRPr sz="2400" b="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16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Font typeface="Arial" panose="020B0604020202020204" pitchFamily="34" charset="0"/>
        <a:buChar char="•"/>
        <a:tabLst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432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648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1800"/>
        </a:spcAft>
        <a:buFont typeface="Arial" panose="020B0604020202020204" pitchFamily="34" charset="0"/>
        <a:buChar char="•"/>
        <a:defRPr sz="1400" b="0" kern="1200" baseline="0">
          <a:solidFill>
            <a:schemeClr val="accent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83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5000" kern="1200">
          <a:solidFill>
            <a:schemeClr val="accent1"/>
          </a:solidFill>
          <a:latin typeface="+mj-lt"/>
          <a:ea typeface="+mn-ea"/>
          <a:cs typeface="+mn-cs"/>
        </a:defRPr>
      </a:lvl8pPr>
      <a:lvl9pPr marL="0" indent="0" algn="l" defTabSz="914400" rtl="0" eaLnBrk="1" latinLnBrk="0" hangingPunct="1">
        <a:lnSpc>
          <a:spcPct val="83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3100" kern="1200" baseline="0">
          <a:solidFill>
            <a:schemeClr val="accent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53">
          <p15:clr>
            <a:srgbClr val="F26B43"/>
          </p15:clr>
        </p15:guide>
        <p15:guide id="3" orient="horz" pos="453">
          <p15:clr>
            <a:srgbClr val="F26B43"/>
          </p15:clr>
        </p15:guide>
        <p15:guide id="4" orient="horz" pos="3866">
          <p15:clr>
            <a:srgbClr val="F26B43"/>
          </p15:clr>
        </p15:guide>
        <p15:guide id="15" pos="7226">
          <p15:clr>
            <a:srgbClr val="F26B43"/>
          </p15:clr>
        </p15:guide>
        <p15:guide id="16" orient="horz" pos="1481">
          <p15:clr>
            <a:srgbClr val="F26B43"/>
          </p15:clr>
        </p15:guide>
        <p15:guide id="17" orient="horz" pos="36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microsoft.com/office/2007/relationships/diagramDrawing" Target="../diagrams/drawing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26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5.png"/><Relationship Id="rId9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6298C-B1C4-4915-8E32-A4D4E6333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137" y="719138"/>
            <a:ext cx="8289396" cy="1893433"/>
          </a:xfrm>
        </p:spPr>
        <p:txBody>
          <a:bodyPr>
            <a:noAutofit/>
          </a:bodyPr>
          <a:lstStyle/>
          <a:p>
            <a:r>
              <a:rPr lang="da-DK" sz="8800" dirty="0">
                <a:latin typeface="+mj-lt"/>
              </a:rPr>
              <a:t>Efterskolernes klimaværktøj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0A93B06-237C-446B-8E6D-388092A81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136" y="2847502"/>
            <a:ext cx="7356476" cy="2531361"/>
          </a:xfrm>
        </p:spPr>
        <p:txBody>
          <a:bodyPr>
            <a:normAutofit/>
          </a:bodyPr>
          <a:lstStyle/>
          <a:p>
            <a:pPr algn="l" rtl="0" fontAlgn="base"/>
            <a:r>
              <a:rPr lang="en-US" sz="4000" b="0" i="0" dirty="0">
                <a:solidFill>
                  <a:srgbClr val="F8C5C5"/>
                </a:solidFill>
                <a:effectLst/>
              </a:rPr>
              <a:t>​</a:t>
            </a:r>
          </a:p>
          <a:p>
            <a:pPr algn="l" rtl="0" fontAlgn="base"/>
            <a:r>
              <a:rPr lang="da-DK" sz="3600" b="0" i="0" u="none" strike="noStrike" dirty="0">
                <a:solidFill>
                  <a:srgbClr val="8DC899"/>
                </a:solidFill>
                <a:effectLst/>
                <a:latin typeface="+mn-lt"/>
              </a:rPr>
              <a:t>Efterskolernes årsmøde 2023</a:t>
            </a:r>
            <a:r>
              <a:rPr lang="en-US" sz="3600" b="0" i="0" dirty="0">
                <a:solidFill>
                  <a:srgbClr val="8DC899"/>
                </a:solidFill>
                <a:effectLst/>
                <a:latin typeface="+mn-lt"/>
              </a:rPr>
              <a:t>​</a:t>
            </a:r>
          </a:p>
          <a:p>
            <a:pPr algn="l" rtl="0" fontAlgn="base">
              <a:buNone/>
            </a:pPr>
            <a:r>
              <a:rPr lang="da-DK" sz="3600" b="0" i="0" u="none" strike="noStrike" dirty="0">
                <a:solidFill>
                  <a:srgbClr val="8DC899"/>
                </a:solidFill>
                <a:effectLst/>
                <a:latin typeface="+mn-lt"/>
              </a:rPr>
              <a:t>Fredag den 3. marts kl. 16.30-17.30</a:t>
            </a:r>
          </a:p>
          <a:p>
            <a:pPr algn="l" rtl="0" fontAlgn="base">
              <a:buNone/>
            </a:pPr>
            <a:endParaRPr lang="da-DK" sz="4000" dirty="0">
              <a:solidFill>
                <a:srgbClr val="8DC899"/>
              </a:solidFill>
              <a:latin typeface="+mn-lt"/>
            </a:endParaRPr>
          </a:p>
          <a:p>
            <a:pPr algn="l" rtl="0" fontAlgn="base">
              <a:buNone/>
            </a:pPr>
            <a:r>
              <a:rPr lang="da-DK" sz="2800" dirty="0">
                <a:solidFill>
                  <a:srgbClr val="8DC899"/>
                </a:solidFill>
                <a:latin typeface="+mn-lt"/>
              </a:rPr>
              <a:t>Ved Karin Skjøth, Efterskolerne</a:t>
            </a:r>
            <a:endParaRPr lang="en-US" sz="2800" b="0" i="0" dirty="0">
              <a:solidFill>
                <a:srgbClr val="8DC899"/>
              </a:solidFill>
              <a:effectLst/>
              <a:latin typeface="+mn-lt"/>
            </a:endParaRPr>
          </a:p>
          <a:p>
            <a:endParaRPr lang="da-DK" sz="2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6125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D74DB90-6ABC-C2C6-F317-4978A6269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6600" dirty="0">
                <a:latin typeface="+mj-lt"/>
              </a:rPr>
              <a:t>ENERGI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E676F8F1-5DD0-A492-0132-BB7EEDC1D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9" y="1683544"/>
            <a:ext cx="4850388" cy="3490912"/>
          </a:xfrm>
        </p:spPr>
        <p:txBody>
          <a:bodyPr/>
          <a:lstStyle/>
          <a:p>
            <a:pPr marL="0" indent="0">
              <a:buNone/>
            </a:pPr>
            <a:r>
              <a:rPr lang="da-DK" sz="2800" b="1" dirty="0">
                <a:solidFill>
                  <a:srgbClr val="004837"/>
                </a:solidFill>
                <a:latin typeface="Italian Plate No2 Expanded" panose="020B0505000000020004" pitchFamily="34" charset="77"/>
              </a:rPr>
              <a:t>Vidste du at:</a:t>
            </a:r>
          </a:p>
          <a:p>
            <a:r>
              <a:rPr lang="da-DK" sz="2000" dirty="0">
                <a:solidFill>
                  <a:srgbClr val="004837"/>
                </a:solidFill>
                <a:effectLst/>
                <a:latin typeface="Italian Plate No2 Expanded" panose="020B0505000000020004" pitchFamily="34" charset="77"/>
              </a:rPr>
              <a:t>Højskolerne har lavet et spændende værktøj, som kan udregne en enkelt elevs CO2-aftryk.</a:t>
            </a:r>
          </a:p>
          <a:p>
            <a:r>
              <a:rPr lang="da-DK" sz="1600" dirty="0">
                <a:effectLst/>
                <a:latin typeface="Italian Plate No2 Expanded" panose="020B0505000000020004" pitchFamily="34" charset="77"/>
              </a:rPr>
              <a:t> </a:t>
            </a:r>
            <a:r>
              <a:rPr lang="da-DK" sz="1600" dirty="0">
                <a:solidFill>
                  <a:srgbClr val="004837"/>
                </a:solidFill>
                <a:effectLst/>
                <a:latin typeface="Italian Plate No2 Expanded" panose="020B0505000000020004" pitchFamily="34" charset="77"/>
              </a:rPr>
              <a:t>Find CO2-beregningsværktøjet på: </a:t>
            </a:r>
            <a:r>
              <a:rPr lang="da-DK" sz="1600" dirty="0" err="1">
                <a:solidFill>
                  <a:srgbClr val="004837"/>
                </a:solidFill>
                <a:effectLst/>
                <a:latin typeface="Italian Plate No2 Expanded" panose="020B0505000000020004" pitchFamily="34" charset="77"/>
              </a:rPr>
              <a:t>ffd.dk</a:t>
            </a:r>
            <a:endParaRPr lang="da-DK" sz="1600" dirty="0">
              <a:solidFill>
                <a:srgbClr val="004837"/>
              </a:solidFill>
              <a:effectLst/>
              <a:latin typeface="Italian Plate No2 Expanded" panose="020B0505000000020004" pitchFamily="34" charset="77"/>
            </a:endParaRPr>
          </a:p>
          <a:p>
            <a:endParaRPr lang="da-DK" sz="2000" dirty="0">
              <a:solidFill>
                <a:srgbClr val="004837"/>
              </a:solidFill>
              <a:effectLst/>
              <a:latin typeface="Italian Plate No2 Expanded" panose="020B0505000000020004" pitchFamily="34" charset="77"/>
            </a:endParaRPr>
          </a:p>
          <a:p>
            <a:endParaRPr lang="da-DK" sz="2000" dirty="0">
              <a:solidFill>
                <a:srgbClr val="004837"/>
              </a:solidFill>
              <a:effectLst/>
              <a:latin typeface="Italian Plate No2 Expanded" panose="020B0505000000020004" pitchFamily="34" charset="77"/>
            </a:endParaRPr>
          </a:p>
          <a:p>
            <a:endParaRPr lang="da-DK" dirty="0">
              <a:solidFill>
                <a:srgbClr val="004837"/>
              </a:solidFill>
              <a:effectLst/>
              <a:latin typeface="Italian Plate No2 Expanded" panose="020B0505000000020004" pitchFamily="34" charset="77"/>
            </a:endParaRPr>
          </a:p>
          <a:p>
            <a:endParaRPr lang="da-DK" dirty="0">
              <a:solidFill>
                <a:srgbClr val="004837"/>
              </a:solidFill>
              <a:effectLst/>
              <a:latin typeface="Italian Plate No2 Expanded" panose="020B0505000000020004" pitchFamily="34" charset="77"/>
            </a:endParaRPr>
          </a:p>
          <a:p>
            <a:endParaRPr lang="da-DK" dirty="0">
              <a:solidFill>
                <a:srgbClr val="004837"/>
              </a:solidFill>
              <a:effectLst/>
              <a:latin typeface="Italian Plate No2 Expanded" panose="020B0505000000020004" pitchFamily="34" charset="77"/>
            </a:endParaRPr>
          </a:p>
          <a:p>
            <a:endParaRPr lang="da-DK" dirty="0"/>
          </a:p>
        </p:txBody>
      </p:sp>
      <p:pic>
        <p:nvPicPr>
          <p:cNvPr id="7" name="Pladsholder til indhold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4C95CA6-062E-87D3-9C10-8B9F7C3972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833267"/>
            <a:ext cx="5172075" cy="4894603"/>
          </a:xfrm>
        </p:spPr>
      </p:pic>
    </p:spTree>
    <p:extLst>
      <p:ext uri="{BB962C8B-B14F-4D97-AF65-F5344CB8AC3E}">
        <p14:creationId xmlns:p14="http://schemas.microsoft.com/office/powerpoint/2010/main" val="3431983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F5B723-6A81-C9C4-F034-329E9CCDC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9" y="692604"/>
            <a:ext cx="4428000" cy="1296698"/>
          </a:xfrm>
        </p:spPr>
        <p:txBody>
          <a:bodyPr anchor="t">
            <a:normAutofit/>
          </a:bodyPr>
          <a:lstStyle/>
          <a:p>
            <a:r>
              <a:rPr lang="da-DK" sz="4400" dirty="0">
                <a:latin typeface="+mj-lt"/>
              </a:rPr>
              <a:t>BYGNINGER</a:t>
            </a:r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B97B157E-ECA3-8F9F-25FE-E8C0143989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105435" y="2351089"/>
            <a:ext cx="3655405" cy="3490912"/>
          </a:xfrm>
          <a:noFill/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2FF4539-EE62-F2C8-ED9C-226AB291C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9200" y="2351089"/>
            <a:ext cx="5172075" cy="3490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3200" dirty="0">
                <a:effectLst/>
                <a:latin typeface="+mj-lt"/>
              </a:rPr>
              <a:t>Har I overvejet at:</a:t>
            </a:r>
          </a:p>
          <a:p>
            <a:r>
              <a:rPr lang="da-DK" dirty="0">
                <a:effectLst/>
              </a:rPr>
              <a:t> Hvis I skal bygge nyt, kan det være en fordel at tale om værdier og bæredygtighed tidligt i processen, så </a:t>
            </a:r>
            <a:r>
              <a:rPr lang="da-DK" dirty="0"/>
              <a:t>I</a:t>
            </a:r>
            <a:r>
              <a:rPr lang="da-DK" dirty="0">
                <a:effectLst/>
              </a:rPr>
              <a:t> har en strategi og nogle principper for, hvad der skal ske.</a:t>
            </a:r>
          </a:p>
          <a:p>
            <a:endParaRPr lang="da-DK" dirty="0">
              <a:effectLst/>
            </a:endParaRPr>
          </a:p>
          <a:p>
            <a:endParaRPr lang="da-DK" dirty="0">
              <a:effectLst/>
            </a:endParaRPr>
          </a:p>
          <a:p>
            <a:endParaRPr lang="da-DK" dirty="0">
              <a:effectLst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93352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414048-67C5-D527-5DF1-2085F6FAD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5400" dirty="0">
                <a:latin typeface="+mj-lt"/>
              </a:rPr>
              <a:t>TRANSPORT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AA073E8-98F9-584D-F5BD-0FA9CA635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42" y="1989302"/>
            <a:ext cx="4427997" cy="3490912"/>
          </a:xfrm>
        </p:spPr>
        <p:txBody>
          <a:bodyPr/>
          <a:lstStyle/>
          <a:p>
            <a:pPr marL="0" indent="0">
              <a:buNone/>
            </a:pPr>
            <a:r>
              <a:rPr lang="da-DK" sz="2800" b="1" dirty="0">
                <a:solidFill>
                  <a:srgbClr val="004837"/>
                </a:solidFill>
                <a:effectLst/>
                <a:latin typeface="Italian Plate No2 Expanded" panose="020B0505000000020004" pitchFamily="34" charset="77"/>
              </a:rPr>
              <a:t>Vidste du at: </a:t>
            </a:r>
          </a:p>
          <a:p>
            <a:r>
              <a:rPr lang="da-DK" sz="2000" dirty="0">
                <a:solidFill>
                  <a:srgbClr val="004837"/>
                </a:solidFill>
                <a:latin typeface="Italian Plate No2 Expanded" panose="020B0505000000020004" pitchFamily="34" charset="77"/>
              </a:rPr>
              <a:t>Det er værd at overveje om</a:t>
            </a:r>
            <a:r>
              <a:rPr lang="da-DK" sz="2000" dirty="0">
                <a:solidFill>
                  <a:srgbClr val="004837"/>
                </a:solidFill>
                <a:effectLst/>
                <a:latin typeface="Italian Plate No2 Expanded" panose="020B0505000000020004" pitchFamily="34" charset="77"/>
              </a:rPr>
              <a:t> studieturens primære formål kan opnås uden at rejse langt bort. </a:t>
            </a:r>
          </a:p>
          <a:p>
            <a:r>
              <a:rPr lang="da-DK" sz="2000" dirty="0">
                <a:solidFill>
                  <a:srgbClr val="004837"/>
                </a:solidFill>
                <a:effectLst/>
                <a:latin typeface="Italian Plate No2 Expanded" panose="020B0505000000020004" pitchFamily="34" charset="77"/>
              </a:rPr>
              <a:t>I som efterskole kan understøtte færre kørte kilometer og mere samkørsel i det daglige?</a:t>
            </a:r>
          </a:p>
          <a:p>
            <a:endParaRPr lang="da-DK" dirty="0">
              <a:solidFill>
                <a:srgbClr val="004837"/>
              </a:solidFill>
              <a:effectLst/>
              <a:latin typeface="Italian Plate No2 Expanded" panose="020B0505000000020004" pitchFamily="34" charset="77"/>
            </a:endParaRPr>
          </a:p>
          <a:p>
            <a:endParaRPr lang="da-DK" dirty="0">
              <a:solidFill>
                <a:srgbClr val="004837"/>
              </a:solidFill>
              <a:effectLst/>
              <a:latin typeface="Italian Plate No2 Expanded" panose="020B0505000000020004" pitchFamily="34" charset="77"/>
            </a:endParaRPr>
          </a:p>
          <a:p>
            <a:endParaRPr lang="da-DK" dirty="0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E8B9D582-7A80-8751-4A34-0FF37F96FF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9200" y="1015999"/>
            <a:ext cx="5172075" cy="5147733"/>
          </a:xfrm>
        </p:spPr>
      </p:pic>
    </p:spTree>
    <p:extLst>
      <p:ext uri="{BB962C8B-B14F-4D97-AF65-F5344CB8AC3E}">
        <p14:creationId xmlns:p14="http://schemas.microsoft.com/office/powerpoint/2010/main" val="3166268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359C57-D2A8-DD95-0404-99AA8CA3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9" y="584398"/>
            <a:ext cx="6408736" cy="1296698"/>
          </a:xfrm>
        </p:spPr>
        <p:txBody>
          <a:bodyPr/>
          <a:lstStyle/>
          <a:p>
            <a:r>
              <a:rPr lang="da-DK" dirty="0"/>
              <a:t>Fokusområde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A04DB18-8FB9-85A5-0FE4-2B2458E18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9" y="2351088"/>
            <a:ext cx="5849827" cy="3490912"/>
          </a:xfrm>
        </p:spPr>
        <p:txBody>
          <a:bodyPr/>
          <a:lstStyle/>
          <a:p>
            <a:pPr marL="0" indent="0">
              <a:buNone/>
            </a:pPr>
            <a:endParaRPr lang="da-DK" dirty="0">
              <a:solidFill>
                <a:srgbClr val="004837"/>
              </a:solidFill>
              <a:latin typeface="Italian Plate No2 Expanded" panose="020B0505000000020004" pitchFamily="34" charset="77"/>
            </a:endParaRPr>
          </a:p>
          <a:p>
            <a:r>
              <a:rPr lang="da-DK" dirty="0">
                <a:solidFill>
                  <a:srgbClr val="004837"/>
                </a:solidFill>
                <a:latin typeface="Italian Plate No2 Expanded" panose="020B0505000000020004" pitchFamily="34" charset="77"/>
              </a:rPr>
              <a:t>Ordstyrer læser fokusområder op.</a:t>
            </a:r>
          </a:p>
          <a:p>
            <a:r>
              <a:rPr lang="da-DK" dirty="0">
                <a:solidFill>
                  <a:srgbClr val="004837"/>
                </a:solidFill>
                <a:latin typeface="Italian Plate No2 Expanded" panose="020B0505000000020004" pitchFamily="34" charset="77"/>
              </a:rPr>
              <a:t>Gruppen skal nu v</a:t>
            </a:r>
            <a:r>
              <a:rPr lang="da-DK" dirty="0">
                <a:solidFill>
                  <a:srgbClr val="004837"/>
                </a:solidFill>
                <a:effectLst/>
                <a:latin typeface="Italian Plate No2 Expanded" panose="020B0505000000020004" pitchFamily="34" charset="77"/>
              </a:rPr>
              <a:t>ælge et </a:t>
            </a:r>
            <a:r>
              <a:rPr lang="da-DK" dirty="0">
                <a:solidFill>
                  <a:srgbClr val="004837"/>
                </a:solidFill>
                <a:latin typeface="Italian Plate No2 Expanded" panose="020B0505000000020004" pitchFamily="34" charset="77"/>
              </a:rPr>
              <a:t>Fokusområde. Enten en af  fra bunken eller definer jeres eget.</a:t>
            </a:r>
          </a:p>
          <a:p>
            <a:r>
              <a:rPr lang="da-DK" dirty="0">
                <a:solidFill>
                  <a:srgbClr val="004837"/>
                </a:solidFill>
                <a:effectLst/>
                <a:latin typeface="Italian Plate No2 Expanded" panose="020B0505000000020004" pitchFamily="34" charset="77"/>
              </a:rPr>
              <a:t>Tid : 2 min</a:t>
            </a:r>
          </a:p>
          <a:p>
            <a:pPr marL="0" indent="0">
              <a:buNone/>
            </a:pPr>
            <a:endParaRPr lang="da-DK" dirty="0">
              <a:solidFill>
                <a:srgbClr val="004837"/>
              </a:solidFill>
              <a:effectLst/>
              <a:latin typeface="Italian Plate No2 Expanded" panose="020B0505000000020004" pitchFamily="34" charset="77"/>
            </a:endParaRPr>
          </a:p>
          <a:p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F1B826C8-8CE1-3D84-51DE-674A63389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778" y="1397876"/>
            <a:ext cx="2870591" cy="4062248"/>
          </a:xfrm>
          <a:prstGeom prst="rect">
            <a:avLst/>
          </a:prstGeom>
        </p:spPr>
      </p:pic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3B61659F-4970-6733-777F-482A327E9189}"/>
              </a:ext>
            </a:extLst>
          </p:cNvPr>
          <p:cNvCxnSpPr>
            <a:cxnSpLocks/>
          </p:cNvCxnSpPr>
          <p:nvPr/>
        </p:nvCxnSpPr>
        <p:spPr>
          <a:xfrm>
            <a:off x="5757333" y="3111062"/>
            <a:ext cx="2116667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659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172ED1E-D626-3F42-E46D-ED5438A79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Arbejdsarket: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34B627B-0756-480C-3DB7-C36CFDE60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40" y="1977230"/>
            <a:ext cx="6408736" cy="3490912"/>
          </a:xfrm>
        </p:spPr>
        <p:txBody>
          <a:bodyPr/>
          <a:lstStyle/>
          <a:p>
            <a:pPr marL="0" indent="0">
              <a:buNone/>
            </a:pPr>
            <a:endParaRPr lang="da-DK" dirty="0">
              <a:effectLst/>
              <a:latin typeface="Italian Plate No2 Expanded" panose="020B0505000000020004" pitchFamily="34" charset="77"/>
            </a:endParaRPr>
          </a:p>
          <a:p>
            <a:pPr marL="457200" indent="-457200">
              <a:buFont typeface="+mj-lt"/>
              <a:buAutoNum type="arabicPeriod"/>
            </a:pPr>
            <a:r>
              <a:rPr lang="da-DK" dirty="0">
                <a:solidFill>
                  <a:srgbClr val="000000"/>
                </a:solidFill>
                <a:effectLst/>
                <a:latin typeface="Italian Plate No2 Expanded" panose="020B0505000000020004" pitchFamily="34" charset="77"/>
              </a:rPr>
              <a:t> </a:t>
            </a:r>
            <a:r>
              <a:rPr lang="da-DK" dirty="0">
                <a:solidFill>
                  <a:srgbClr val="004837"/>
                </a:solidFill>
                <a:effectLst/>
                <a:latin typeface="Italian Plate No2 Expanded" panose="020B0505000000020004" pitchFamily="34" charset="77"/>
              </a:rPr>
              <a:t>Hvad gør vi allerede, som har betydning for vores aftryk – negativt og positivt?</a:t>
            </a:r>
          </a:p>
          <a:p>
            <a:pPr lvl="1"/>
            <a:r>
              <a:rPr lang="da-DK" dirty="0">
                <a:solidFill>
                  <a:srgbClr val="004837"/>
                </a:solidFill>
                <a:latin typeface="Italian Plate No2 Expanded" panose="020B0505000000020004" pitchFamily="34" charset="77"/>
              </a:rPr>
              <a:t>	Vælg en referent og en ordstyrer</a:t>
            </a:r>
          </a:p>
          <a:p>
            <a:pPr lvl="1"/>
            <a:r>
              <a:rPr lang="da-DK" dirty="0">
                <a:solidFill>
                  <a:srgbClr val="004837"/>
                </a:solidFill>
                <a:latin typeface="Italian Plate No2 Expanded" panose="020B0505000000020004" pitchFamily="34" charset="77"/>
              </a:rPr>
              <a:t>	Tag en runde ved bordet – ordstyreren 	bestemmer om alle først skal nævne enten det 	negative eller positive først.</a:t>
            </a:r>
          </a:p>
          <a:p>
            <a:pPr lvl="1"/>
            <a:r>
              <a:rPr lang="da-DK" dirty="0">
                <a:solidFill>
                  <a:srgbClr val="004837"/>
                </a:solidFill>
                <a:effectLst/>
                <a:latin typeface="Italian Plate No2 Expanded" panose="020B0505000000020004" pitchFamily="34" charset="77"/>
              </a:rPr>
              <a:t>Referent </a:t>
            </a:r>
            <a:r>
              <a:rPr lang="da-DK" dirty="0">
                <a:solidFill>
                  <a:srgbClr val="004837"/>
                </a:solidFill>
                <a:latin typeface="Italian Plate No2 Expanded" panose="020B0505000000020004" pitchFamily="34" charset="77"/>
              </a:rPr>
              <a:t>skriver på arbejdsark.</a:t>
            </a:r>
          </a:p>
          <a:p>
            <a:pPr lvl="1"/>
            <a:r>
              <a:rPr lang="da-DK" dirty="0">
                <a:solidFill>
                  <a:srgbClr val="004837"/>
                </a:solidFill>
                <a:effectLst/>
                <a:latin typeface="Italian Plate No2 Expanded" panose="020B0505000000020004" pitchFamily="34" charset="77"/>
              </a:rPr>
              <a:t>Tid </a:t>
            </a:r>
            <a:r>
              <a:rPr lang="da-DK" dirty="0">
                <a:solidFill>
                  <a:srgbClr val="004837"/>
                </a:solidFill>
                <a:latin typeface="Italian Plate No2 Expanded" panose="020B0505000000020004" pitchFamily="34" charset="77"/>
              </a:rPr>
              <a:t>5</a:t>
            </a:r>
            <a:r>
              <a:rPr lang="da-DK" dirty="0">
                <a:solidFill>
                  <a:srgbClr val="004837"/>
                </a:solidFill>
                <a:effectLst/>
                <a:latin typeface="Italian Plate No2 Expanded" panose="020B0505000000020004" pitchFamily="34" charset="77"/>
              </a:rPr>
              <a:t> min</a:t>
            </a:r>
          </a:p>
          <a:p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72CA7F59-1F34-8C4A-4DCE-DA9DEED55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76" y="2174669"/>
            <a:ext cx="4937857" cy="3490912"/>
          </a:xfrm>
          <a:prstGeom prst="rect">
            <a:avLst/>
          </a:prstGeom>
        </p:spPr>
      </p:pic>
      <p:cxnSp>
        <p:nvCxnSpPr>
          <p:cNvPr id="10" name="Lige pilforbindelse 9">
            <a:extLst>
              <a:ext uri="{FF2B5EF4-FFF2-40B4-BE49-F238E27FC236}">
                <a16:creationId xmlns:a16="http://schemas.microsoft.com/office/drawing/2014/main" id="{FA8199A5-463A-33AE-CFA2-79F45A27BAF7}"/>
              </a:ext>
            </a:extLst>
          </p:cNvPr>
          <p:cNvCxnSpPr>
            <a:cxnSpLocks/>
          </p:cNvCxnSpPr>
          <p:nvPr/>
        </p:nvCxnSpPr>
        <p:spPr>
          <a:xfrm flipV="1">
            <a:off x="5002924" y="3689131"/>
            <a:ext cx="2417379" cy="93542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Lige pilforbindelse 1">
            <a:extLst>
              <a:ext uri="{FF2B5EF4-FFF2-40B4-BE49-F238E27FC236}">
                <a16:creationId xmlns:a16="http://schemas.microsoft.com/office/drawing/2014/main" id="{DE253419-C4E9-DDC3-8B03-F09E11768782}"/>
              </a:ext>
            </a:extLst>
          </p:cNvPr>
          <p:cNvCxnSpPr/>
          <p:nvPr/>
        </p:nvCxnSpPr>
        <p:spPr>
          <a:xfrm>
            <a:off x="5002924" y="4929188"/>
            <a:ext cx="208597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234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6431FA-B493-116D-E8A9-50CFBB264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40" y="680532"/>
            <a:ext cx="4425948" cy="1296698"/>
          </a:xfrm>
        </p:spPr>
        <p:txBody>
          <a:bodyPr anchor="t">
            <a:normAutofit/>
          </a:bodyPr>
          <a:lstStyle/>
          <a:p>
            <a:r>
              <a:rPr lang="da-DK" dirty="0"/>
              <a:t>Visioner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91F9947-DD58-4209-558A-88C939908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9" y="2351089"/>
            <a:ext cx="4427997" cy="34909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a-DK" dirty="0">
                <a:effectLst/>
              </a:rPr>
              <a:t>Hvad vil vi gerne forandre på den korte</a:t>
            </a:r>
          </a:p>
          <a:p>
            <a:pPr marL="0" indent="0">
              <a:buNone/>
            </a:pPr>
            <a:r>
              <a:rPr lang="da-DK" dirty="0">
                <a:effectLst/>
              </a:rPr>
              <a:t>og den lange bane?</a:t>
            </a:r>
          </a:p>
          <a:p>
            <a:r>
              <a:rPr lang="da-DK" dirty="0">
                <a:effectLst/>
                <a:latin typeface="Italian Plate No2 Expanded" panose="020B0505000000020004" pitchFamily="34" charset="77"/>
              </a:rPr>
              <a:t>Hvilke aktiviteter kan føre os derhen? </a:t>
            </a:r>
          </a:p>
          <a:p>
            <a:r>
              <a:rPr lang="da-DK" dirty="0">
                <a:effectLst/>
                <a:latin typeface="Italian Plate No2 Expanded" panose="020B0505000000020004" pitchFamily="34" charset="77"/>
              </a:rPr>
              <a:t>Brainstorm</a:t>
            </a:r>
            <a:r>
              <a:rPr lang="da-DK" dirty="0">
                <a:latin typeface="Italian Plate No2 Expanded" panose="020B0505000000020004" pitchFamily="34" charset="77"/>
              </a:rPr>
              <a:t> : </a:t>
            </a:r>
          </a:p>
          <a:p>
            <a:pPr lvl="1"/>
            <a:r>
              <a:rPr lang="da-DK" dirty="0">
                <a:effectLst/>
                <a:latin typeface="Italian Plate No2 Expanded" panose="020B0505000000020004" pitchFamily="34" charset="77"/>
              </a:rPr>
              <a:t>Drøft med sidemanden 1 min</a:t>
            </a:r>
          </a:p>
          <a:p>
            <a:pPr lvl="1"/>
            <a:r>
              <a:rPr lang="da-DK" dirty="0">
                <a:effectLst/>
                <a:latin typeface="Italian Plate No2 Expanded" panose="020B0505000000020004" pitchFamily="34" charset="77"/>
              </a:rPr>
              <a:t>Runde i plenum</a:t>
            </a:r>
          </a:p>
          <a:p>
            <a:r>
              <a:rPr lang="da-DK" dirty="0">
                <a:latin typeface="Italian Plate No2 Expanded" panose="020B0505000000020004" pitchFamily="34" charset="77"/>
              </a:rPr>
              <a:t>5 min</a:t>
            </a:r>
            <a:endParaRPr lang="da-DK" dirty="0">
              <a:effectLst/>
              <a:latin typeface="Italian Plate No2 Expanded" panose="020B0505000000020004" pitchFamily="34" charset="77"/>
            </a:endParaRPr>
          </a:p>
          <a:p>
            <a:pPr marL="0" indent="0">
              <a:buNone/>
            </a:pPr>
            <a:endParaRPr lang="da-DK" dirty="0">
              <a:effectLst/>
            </a:endParaRPr>
          </a:p>
          <a:p>
            <a:pPr marL="0" indent="0">
              <a:buNone/>
            </a:pPr>
            <a:endParaRPr lang="da-DK" dirty="0">
              <a:effectLst/>
            </a:endParaRPr>
          </a:p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0479FD5-DC51-1EA8-1B1C-97623563B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1451726"/>
            <a:ext cx="5172075" cy="3657686"/>
          </a:xfrm>
          <a:prstGeom prst="rect">
            <a:avLst/>
          </a:prstGeom>
          <a:noFill/>
        </p:spPr>
      </p:pic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DEFAE60D-E3A5-DAE1-A48F-14A2569AC2CF}"/>
              </a:ext>
            </a:extLst>
          </p:cNvPr>
          <p:cNvCxnSpPr>
            <a:cxnSpLocks/>
          </p:cNvCxnSpPr>
          <p:nvPr/>
        </p:nvCxnSpPr>
        <p:spPr>
          <a:xfrm>
            <a:off x="3478924" y="2912533"/>
            <a:ext cx="4950701" cy="130705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Lige pilforbindelse 3">
            <a:extLst>
              <a:ext uri="{FF2B5EF4-FFF2-40B4-BE49-F238E27FC236}">
                <a16:creationId xmlns:a16="http://schemas.microsoft.com/office/drawing/2014/main" id="{BCE89B7D-DB19-F252-7FEA-E60DFC14F505}"/>
              </a:ext>
            </a:extLst>
          </p:cNvPr>
          <p:cNvCxnSpPr>
            <a:cxnSpLocks/>
          </p:cNvCxnSpPr>
          <p:nvPr/>
        </p:nvCxnSpPr>
        <p:spPr>
          <a:xfrm>
            <a:off x="3478924" y="3657600"/>
            <a:ext cx="4939862" cy="462455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527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B6F195-27B2-3CBD-4B33-DA6484EBA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9" y="692604"/>
            <a:ext cx="4428000" cy="1296698"/>
          </a:xfrm>
        </p:spPr>
        <p:txBody>
          <a:bodyPr anchor="t">
            <a:normAutofit/>
          </a:bodyPr>
          <a:lstStyle/>
          <a:p>
            <a:r>
              <a:rPr lang="da-DK" dirty="0"/>
              <a:t>Men hvad siger brugerne</a:t>
            </a:r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C25B4A0B-436A-69A7-E3DF-5D415D826E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386" y="211980"/>
            <a:ext cx="4633394" cy="6556839"/>
          </a:xfr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237C90CB-CFFC-BD39-EC3F-82304765D266}"/>
              </a:ext>
            </a:extLst>
          </p:cNvPr>
          <p:cNvSpPr txBox="1"/>
          <p:nvPr/>
        </p:nvSpPr>
        <p:spPr>
          <a:xfrm>
            <a:off x="719139" y="1757363"/>
            <a:ext cx="4281486" cy="39887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a-DK" sz="2400" dirty="0">
              <a:solidFill>
                <a:srgbClr val="004837"/>
              </a:solidFill>
              <a:latin typeface="Italian Plate No2 Expanded" panose="020B0505000000020004" pitchFamily="34" charset="77"/>
            </a:endParaRPr>
          </a:p>
          <a:p>
            <a:pPr marL="457200" indent="-457200">
              <a:buFont typeface="+mj-lt"/>
              <a:buAutoNum type="arabicPeriod"/>
            </a:pPr>
            <a:endParaRPr lang="da-DK" sz="2400" dirty="0">
              <a:solidFill>
                <a:srgbClr val="004837"/>
              </a:solidFill>
              <a:latin typeface="Italian Plate No2 Expanded" panose="020B0505000000020004" pitchFamily="34" charset="77"/>
            </a:endParaRPr>
          </a:p>
          <a:p>
            <a:pPr marL="514350" indent="-514350">
              <a:buFont typeface="+mj-lt"/>
              <a:buAutoNum type="arabicPeriod"/>
            </a:pPr>
            <a:r>
              <a:rPr lang="da-DK" sz="2400" dirty="0">
                <a:solidFill>
                  <a:srgbClr val="004837"/>
                </a:solidFill>
                <a:latin typeface="Italian Plate No2 Expanded" panose="020B0505000000020004" pitchFamily="34" charset="77"/>
              </a:rPr>
              <a:t>Gruppen skal nu v</a:t>
            </a:r>
            <a:r>
              <a:rPr lang="da-DK" sz="2400" dirty="0">
                <a:solidFill>
                  <a:srgbClr val="004837"/>
                </a:solidFill>
                <a:effectLst/>
                <a:latin typeface="Italian Plate No2 Expanded" panose="020B0505000000020004" pitchFamily="34" charset="77"/>
              </a:rPr>
              <a:t>ælge et </a:t>
            </a:r>
            <a:r>
              <a:rPr lang="da-DK" sz="2400" dirty="0">
                <a:solidFill>
                  <a:srgbClr val="004837"/>
                </a:solidFill>
                <a:latin typeface="Italian Plate No2 Expanded" panose="020B0505000000020004" pitchFamily="34" charset="77"/>
              </a:rPr>
              <a:t>Fokusområde i forhold til jeres overordnede tema. Enten en af  fra bunken eller definer jeres eget.</a:t>
            </a:r>
          </a:p>
          <a:p>
            <a:endParaRPr lang="da-DK" sz="2400" dirty="0">
              <a:solidFill>
                <a:srgbClr val="004837"/>
              </a:solidFill>
              <a:effectLst/>
              <a:latin typeface="Italian Plate No2 Expanded" panose="020B0505000000020004" pitchFamily="34" charset="77"/>
            </a:endParaRPr>
          </a:p>
          <a:p>
            <a:r>
              <a:rPr lang="da-DK" sz="2400" dirty="0">
                <a:solidFill>
                  <a:srgbClr val="004837"/>
                </a:solidFill>
                <a:effectLst/>
                <a:latin typeface="Italian Plate No2 Expanded" panose="020B0505000000020004" pitchFamily="34" charset="77"/>
              </a:rPr>
              <a:t>Tid: 5 min</a:t>
            </a:r>
          </a:p>
          <a:p>
            <a:pPr algn="l">
              <a:lnSpc>
                <a:spcPct val="90000"/>
              </a:lnSpc>
              <a:spcBef>
                <a:spcPts val="0"/>
              </a:spcBef>
            </a:pPr>
            <a:endParaRPr lang="da-DK" sz="2400" dirty="0">
              <a:solidFill>
                <a:schemeClr val="accent1"/>
              </a:solidFill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</a:pPr>
            <a:endParaRPr lang="da-DK" sz="2400" dirty="0" err="1">
              <a:solidFill>
                <a:schemeClr val="accent1"/>
              </a:solidFill>
            </a:endParaRPr>
          </a:p>
        </p:txBody>
      </p:sp>
      <p:cxnSp>
        <p:nvCxnSpPr>
          <p:cNvPr id="12" name="Lige pilforbindelse 11">
            <a:extLst>
              <a:ext uri="{FF2B5EF4-FFF2-40B4-BE49-F238E27FC236}">
                <a16:creationId xmlns:a16="http://schemas.microsoft.com/office/drawing/2014/main" id="{47ABEB5C-46F1-7F95-6EE1-5BB06C6A0596}"/>
              </a:ext>
            </a:extLst>
          </p:cNvPr>
          <p:cNvCxnSpPr/>
          <p:nvPr/>
        </p:nvCxnSpPr>
        <p:spPr>
          <a:xfrm>
            <a:off x="4656083" y="1989302"/>
            <a:ext cx="93119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369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94A69D-5078-831E-F47C-6D095A848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Indsatser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22DAC39B-9F63-6E6E-90F3-DA9F5DBB6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331" y="1683544"/>
            <a:ext cx="4937857" cy="3490912"/>
          </a:xfr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CCA4999-27FC-6B61-F2F6-670A37E6531B}"/>
              </a:ext>
            </a:extLst>
          </p:cNvPr>
          <p:cNvSpPr txBox="1"/>
          <p:nvPr/>
        </p:nvSpPr>
        <p:spPr>
          <a:xfrm>
            <a:off x="1000864" y="1775349"/>
            <a:ext cx="330837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da-DK" dirty="0">
                <a:effectLst/>
                <a:latin typeface="Italian Plate No2 Expanded" panose="020B0505000000020004" pitchFamily="34" charset="77"/>
              </a:rPr>
            </a:br>
            <a:endParaRPr lang="da-DK" dirty="0">
              <a:effectLst/>
              <a:latin typeface="Italian Plate No2 Expanded" panose="020B0505000000020004" pitchFamily="34" charset="77"/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dirty="0">
                <a:solidFill>
                  <a:srgbClr val="000000"/>
                </a:solidFill>
                <a:effectLst/>
                <a:latin typeface="Italian Plate No2 Expanded" panose="020B0505000000020004" pitchFamily="34" charset="77"/>
              </a:rPr>
              <a:t> </a:t>
            </a:r>
            <a:r>
              <a:rPr lang="da-DK" dirty="0">
                <a:solidFill>
                  <a:srgbClr val="004837"/>
                </a:solidFill>
                <a:effectLst/>
                <a:latin typeface="Italian Plate No2 Expanded" panose="020B0505000000020004" pitchFamily="34" charset="77"/>
              </a:rPr>
              <a:t>Udvælg og prioriter tre aktiviteter?</a:t>
            </a:r>
          </a:p>
          <a:p>
            <a:pPr marL="342900" indent="-342900">
              <a:buFont typeface="+mj-lt"/>
              <a:buAutoNum type="arabicPeriod"/>
            </a:pPr>
            <a:endParaRPr lang="da-DK" dirty="0">
              <a:effectLst/>
              <a:latin typeface="Italian Plate No2 Expanded" panose="020B0505000000020004" pitchFamily="34" charset="77"/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dirty="0">
                <a:solidFill>
                  <a:srgbClr val="000000"/>
                </a:solidFill>
                <a:effectLst/>
                <a:latin typeface="Italian Plate No2 Expanded" panose="020B0505000000020004" pitchFamily="34" charset="77"/>
              </a:rPr>
              <a:t> </a:t>
            </a:r>
            <a:r>
              <a:rPr lang="da-DK" dirty="0">
                <a:solidFill>
                  <a:srgbClr val="004837"/>
                </a:solidFill>
                <a:effectLst/>
                <a:latin typeface="Italian Plate No2 Expanded" panose="020B0505000000020004" pitchFamily="34" charset="77"/>
              </a:rPr>
              <a:t>Hvem skal gøre hvad og hvornår for at første prioriteten lykkes?</a:t>
            </a:r>
          </a:p>
          <a:p>
            <a:pPr marL="342900" indent="-342900">
              <a:buFont typeface="+mj-lt"/>
              <a:buAutoNum type="arabicPeriod"/>
            </a:pPr>
            <a:endParaRPr lang="da-DK" dirty="0">
              <a:solidFill>
                <a:srgbClr val="004837"/>
              </a:solidFill>
              <a:effectLst/>
              <a:latin typeface="Italian Plate No2 Expanded" panose="020B0505000000020004" pitchFamily="34" charset="77"/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dirty="0">
                <a:solidFill>
                  <a:srgbClr val="004837"/>
                </a:solidFill>
                <a:latin typeface="Italian Plate No2 Expanded" panose="020B0505000000020004" pitchFamily="34" charset="77"/>
              </a:rPr>
              <a:t>Husk at overveje hvordan brugerne får ejerskab af indsatsen.</a:t>
            </a:r>
          </a:p>
          <a:p>
            <a:pPr marL="342900" indent="-342900">
              <a:buFont typeface="+mj-lt"/>
              <a:buAutoNum type="arabicPeriod"/>
            </a:pPr>
            <a:endParaRPr lang="da-DK" dirty="0">
              <a:solidFill>
                <a:srgbClr val="004837"/>
              </a:solidFill>
              <a:effectLst/>
              <a:latin typeface="Italian Plate No2 Expanded" panose="020B0505000000020004" pitchFamily="34" charset="77"/>
            </a:endParaRPr>
          </a:p>
          <a:p>
            <a:r>
              <a:rPr lang="da-DK" dirty="0">
                <a:solidFill>
                  <a:srgbClr val="004837"/>
                </a:solidFill>
                <a:latin typeface="Italian Plate No2 Expanded" panose="020B0505000000020004" pitchFamily="34" charset="77"/>
              </a:rPr>
              <a:t>Tid: 5 min</a:t>
            </a:r>
            <a:endParaRPr lang="da-DK" dirty="0">
              <a:solidFill>
                <a:srgbClr val="004837"/>
              </a:solidFill>
              <a:effectLst/>
              <a:latin typeface="Italian Plate No2 Expanded" panose="020B0505000000020004" pitchFamily="34" charset="77"/>
            </a:endParaRPr>
          </a:p>
        </p:txBody>
      </p:sp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C3BEF556-C97F-70BD-84F3-3109424D0A79}"/>
              </a:ext>
            </a:extLst>
          </p:cNvPr>
          <p:cNvCxnSpPr/>
          <p:nvPr/>
        </p:nvCxnSpPr>
        <p:spPr>
          <a:xfrm>
            <a:off x="2974428" y="2816772"/>
            <a:ext cx="6379779" cy="37837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Lige pilforbindelse 10">
            <a:extLst>
              <a:ext uri="{FF2B5EF4-FFF2-40B4-BE49-F238E27FC236}">
                <a16:creationId xmlns:a16="http://schemas.microsoft.com/office/drawing/2014/main" id="{1F4818C3-84EC-BCEB-9E5E-5453705B0C12}"/>
              </a:ext>
            </a:extLst>
          </p:cNvPr>
          <p:cNvCxnSpPr>
            <a:cxnSpLocks/>
          </p:cNvCxnSpPr>
          <p:nvPr/>
        </p:nvCxnSpPr>
        <p:spPr>
          <a:xfrm>
            <a:off x="3605048" y="3760508"/>
            <a:ext cx="5815385" cy="52945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823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8CFA7C-004E-47FC-ED59-26605B8C9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9" y="692604"/>
            <a:ext cx="4428000" cy="1296698"/>
          </a:xfrm>
        </p:spPr>
        <p:txBody>
          <a:bodyPr anchor="t">
            <a:normAutofit/>
          </a:bodyPr>
          <a:lstStyle/>
          <a:p>
            <a:r>
              <a:rPr lang="da-DK" dirty="0"/>
              <a:t>Handleplan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DC9F3AA-A001-12BB-F58A-ECA10FED8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9" y="2351089"/>
            <a:ext cx="4427997" cy="349091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a-DK" sz="3600" dirty="0"/>
              <a:t>Skriv jeres aktiviteter ind i Handleplan</a:t>
            </a:r>
          </a:p>
          <a:p>
            <a:pPr>
              <a:spcAft>
                <a:spcPts val="600"/>
              </a:spcAft>
            </a:pP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C97E128-0D92-1D4F-D629-ED41915F1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796" y="719138"/>
            <a:ext cx="3622883" cy="5122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8169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0B1F2BB-5C36-EE2A-1F71-D59EA8781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9" y="692604"/>
            <a:ext cx="4428000" cy="1296698"/>
          </a:xfrm>
        </p:spPr>
        <p:txBody>
          <a:bodyPr anchor="t">
            <a:normAutofit/>
          </a:bodyPr>
          <a:lstStyle/>
          <a:p>
            <a:r>
              <a:rPr lang="da-DK"/>
              <a:t>Fremlæg aktiviteter og handleplan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821BFE5-E0FA-C0CB-DD3C-D2A4F1DB4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9" y="2351089"/>
            <a:ext cx="4427997" cy="3490912"/>
          </a:xfrm>
        </p:spPr>
        <p:txBody>
          <a:bodyPr>
            <a:normAutofit/>
          </a:bodyPr>
          <a:lstStyle/>
          <a:p>
            <a:r>
              <a:rPr lang="da-DK" dirty="0"/>
              <a:t>Tag et foto af jeres handleplan</a:t>
            </a:r>
          </a:p>
          <a:p>
            <a:r>
              <a:rPr lang="da-DK" dirty="0" err="1"/>
              <a:t>Opload</a:t>
            </a:r>
            <a:r>
              <a:rPr lang="da-DK" dirty="0"/>
              <a:t> til Padlet ved at scanne QR kode</a:t>
            </a:r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00913D2-B351-5D73-FC14-069A09423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1816" y="1327141"/>
            <a:ext cx="4349167" cy="4349167"/>
          </a:xfrm>
          <a:prstGeom prst="rect">
            <a:avLst/>
          </a:prstGeom>
          <a:noFill/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63B9765-ECD4-235F-E5CF-4C417C8138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44000" y="900000"/>
            <a:ext cx="349200" cy="25982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03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A237455E-5489-E806-A0AE-2C7722C24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9" y="692604"/>
            <a:ext cx="4428000" cy="1296698"/>
          </a:xfrm>
        </p:spPr>
        <p:txBody>
          <a:bodyPr anchor="t">
            <a:normAutofit/>
          </a:bodyPr>
          <a:lstStyle/>
          <a:p>
            <a:r>
              <a:rPr lang="da-DK" dirty="0"/>
              <a:t>Formål med workshoppen</a:t>
            </a:r>
          </a:p>
        </p:txBody>
      </p:sp>
      <p:sp>
        <p:nvSpPr>
          <p:cNvPr id="11" name="Pladsholder til indhold 10">
            <a:extLst>
              <a:ext uri="{FF2B5EF4-FFF2-40B4-BE49-F238E27FC236}">
                <a16:creationId xmlns:a16="http://schemas.microsoft.com/office/drawing/2014/main" id="{83D20B9F-C98D-BD56-893C-B0BB1D52B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9" y="2351089"/>
            <a:ext cx="4427997" cy="34909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2000" dirty="0"/>
              <a:t>At I får mod på at downloade værktøjet og bruge det hjemme på jeres skoler.</a:t>
            </a:r>
          </a:p>
          <a:p>
            <a:pPr marL="0" indent="0">
              <a:buNone/>
            </a:pPr>
            <a:r>
              <a:rPr lang="da-DK" sz="2000" dirty="0"/>
              <a:t>Dagens program: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000" dirty="0"/>
              <a:t>I får en introduktion anvendelse af  klimaværktøjet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000" dirty="0"/>
              <a:t>En smagsprøve på dele af værktøjet</a:t>
            </a:r>
          </a:p>
          <a:p>
            <a:pPr marL="457200" indent="-457200">
              <a:buFont typeface="+mj-lt"/>
              <a:buAutoNum type="arabicPeriod"/>
            </a:pPr>
            <a:r>
              <a:rPr lang="da-DK" sz="2000" dirty="0"/>
              <a:t>Efterfølgende kan I hente disse slides og bruge som inspiration til facilitering af eget forløb.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7B3E6600-8705-134B-2C63-3C70B7970D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9" r="-1" b="20793"/>
          <a:stretch/>
        </p:blipFill>
        <p:spPr>
          <a:xfrm>
            <a:off x="6096000" y="719138"/>
            <a:ext cx="5172075" cy="5122863"/>
          </a:xfrm>
          <a:prstGeom prst="rect">
            <a:avLst/>
          </a:prstGeom>
          <a:noFill/>
        </p:spPr>
      </p:pic>
      <p:sp>
        <p:nvSpPr>
          <p:cNvPr id="2" name="Eksplosion 2 1">
            <a:extLst>
              <a:ext uri="{FF2B5EF4-FFF2-40B4-BE49-F238E27FC236}">
                <a16:creationId xmlns:a16="http://schemas.microsoft.com/office/drawing/2014/main" id="{FD547210-E164-1E5F-0696-07DC1789D43E}"/>
              </a:ext>
            </a:extLst>
          </p:cNvPr>
          <p:cNvSpPr/>
          <p:nvPr/>
        </p:nvSpPr>
        <p:spPr>
          <a:xfrm>
            <a:off x="4952452" y="1015999"/>
            <a:ext cx="5189516" cy="4346369"/>
          </a:xfrm>
          <a:prstGeom prst="irregularSeal2">
            <a:avLst/>
          </a:prstGeom>
          <a:solidFill>
            <a:srgbClr val="FFD25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lnSpc>
                <a:spcPct val="90000"/>
              </a:lnSpc>
              <a:spcAft>
                <a:spcPts val="1800"/>
              </a:spcAft>
            </a:pPr>
            <a:r>
              <a:rPr lang="da-DK" sz="2800" noProof="0" dirty="0" err="1">
                <a:solidFill>
                  <a:schemeClr val="tx1"/>
                </a:solidFill>
              </a:rPr>
              <a:t>Disclaimer</a:t>
            </a:r>
            <a:endParaRPr lang="da-DK" sz="2800" noProof="0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  <a:spcAft>
                <a:spcPts val="1800"/>
              </a:spcAft>
            </a:pPr>
            <a:r>
              <a:rPr lang="da-DK" sz="2800" dirty="0">
                <a:solidFill>
                  <a:schemeClr val="tx1"/>
                </a:solidFill>
              </a:rPr>
              <a:t>I får kun en lille smagsprøve</a:t>
            </a:r>
            <a:endParaRPr lang="da-DK" sz="2800" noProof="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92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D73959-74D9-E86D-0838-CAAE2F2C5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kyformet billedforklaring 3">
            <a:extLst>
              <a:ext uri="{FF2B5EF4-FFF2-40B4-BE49-F238E27FC236}">
                <a16:creationId xmlns:a16="http://schemas.microsoft.com/office/drawing/2014/main" id="{436543CD-CDAD-0424-AC62-6FEFD584C3C9}"/>
              </a:ext>
            </a:extLst>
          </p:cNvPr>
          <p:cNvSpPr/>
          <p:nvPr/>
        </p:nvSpPr>
        <p:spPr>
          <a:xfrm>
            <a:off x="7027333" y="352536"/>
            <a:ext cx="4588934" cy="2221331"/>
          </a:xfrm>
          <a:prstGeom prst="cloudCallout">
            <a:avLst>
              <a:gd name="adj1" fmla="val -46483"/>
              <a:gd name="adj2" fmla="val 67121"/>
            </a:avLst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99B4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da-DK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”Det var fedt at det ikke var et foredrag, men at vi kunne sætte vores egen viden i spil på tværs af faggrupper”</a:t>
            </a:r>
          </a:p>
        </p:txBody>
      </p:sp>
      <p:sp>
        <p:nvSpPr>
          <p:cNvPr id="6" name="Skyformet billedforklaring 5">
            <a:extLst>
              <a:ext uri="{FF2B5EF4-FFF2-40B4-BE49-F238E27FC236}">
                <a16:creationId xmlns:a16="http://schemas.microsoft.com/office/drawing/2014/main" id="{304C1A76-5161-3778-64BD-2F44F58DA3BD}"/>
              </a:ext>
            </a:extLst>
          </p:cNvPr>
          <p:cNvSpPr/>
          <p:nvPr/>
        </p:nvSpPr>
        <p:spPr>
          <a:xfrm>
            <a:off x="203201" y="0"/>
            <a:ext cx="5964502" cy="2492266"/>
          </a:xfrm>
          <a:prstGeom prst="cloudCallout">
            <a:avLst>
              <a:gd name="adj1" fmla="val 17723"/>
              <a:gd name="adj2" fmla="val 82336"/>
            </a:avLst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99B4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da-DK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”Det var sundt at skulle forholde sig til de fem temaer FØR implementering. Det gav en større forståelse for et helhedssyn på vores efterskole”</a:t>
            </a:r>
          </a:p>
        </p:txBody>
      </p:sp>
      <p:sp>
        <p:nvSpPr>
          <p:cNvPr id="7" name="Skyformet billedforklaring 6">
            <a:extLst>
              <a:ext uri="{FF2B5EF4-FFF2-40B4-BE49-F238E27FC236}">
                <a16:creationId xmlns:a16="http://schemas.microsoft.com/office/drawing/2014/main" id="{A784A2A5-F7C9-ED4F-0B19-F67E5A5F8319}"/>
              </a:ext>
            </a:extLst>
          </p:cNvPr>
          <p:cNvSpPr/>
          <p:nvPr/>
        </p:nvSpPr>
        <p:spPr>
          <a:xfrm>
            <a:off x="7399866" y="3428999"/>
            <a:ext cx="4792133" cy="2818000"/>
          </a:xfrm>
          <a:prstGeom prst="cloudCallout">
            <a:avLst>
              <a:gd name="adj1" fmla="val -81924"/>
              <a:gd name="adj2" fmla="val -37107"/>
            </a:avLst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99B4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da-DK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”Vi har som lærere mest viden om pædagogik, så det var en udfordring at forholde sig til energi før implementering hos elever og ansatte – men det gav et godt afsæt”</a:t>
            </a:r>
          </a:p>
        </p:txBody>
      </p:sp>
      <p:sp>
        <p:nvSpPr>
          <p:cNvPr id="12" name="Skyformet billedforklaring 11">
            <a:extLst>
              <a:ext uri="{FF2B5EF4-FFF2-40B4-BE49-F238E27FC236}">
                <a16:creationId xmlns:a16="http://schemas.microsoft.com/office/drawing/2014/main" id="{86F639BA-BDEE-FF71-C759-0AF0F3AB0155}"/>
              </a:ext>
            </a:extLst>
          </p:cNvPr>
          <p:cNvSpPr/>
          <p:nvPr/>
        </p:nvSpPr>
        <p:spPr>
          <a:xfrm>
            <a:off x="203201" y="4108397"/>
            <a:ext cx="4588934" cy="2221332"/>
          </a:xfrm>
          <a:prstGeom prst="cloudCallout">
            <a:avLst>
              <a:gd name="adj1" fmla="val 55352"/>
              <a:gd name="adj2" fmla="val -66602"/>
            </a:avLst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99B4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da-DK" sz="28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” Vi har fået noget konkret at gå videre med”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B7B8107E-D6E5-CE4E-2E2E-FF5232A1E49E}"/>
              </a:ext>
            </a:extLst>
          </p:cNvPr>
          <p:cNvSpPr txBox="1"/>
          <p:nvPr/>
        </p:nvSpPr>
        <p:spPr>
          <a:xfrm>
            <a:off x="4351868" y="2912533"/>
            <a:ext cx="3047998" cy="77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da-DK" sz="2800" dirty="0">
                <a:latin typeface="+mj-lt"/>
              </a:rPr>
              <a:t>Erfaringer fra test af klimaværktøjet</a:t>
            </a:r>
            <a:endParaRPr lang="da-DK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274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F2E40D-1C7F-C4FD-F2BA-8FA6959B2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9" y="680532"/>
            <a:ext cx="10253661" cy="1296698"/>
          </a:xfrm>
        </p:spPr>
        <p:txBody>
          <a:bodyPr/>
          <a:lstStyle/>
          <a:p>
            <a:r>
              <a:rPr lang="da-DK" b="1" dirty="0"/>
              <a:t>TIPS til facilitator</a:t>
            </a:r>
            <a:r>
              <a:rPr lang="da-DK" dirty="0"/>
              <a:t>:</a:t>
            </a:r>
            <a:br>
              <a:rPr lang="da-DK" dirty="0"/>
            </a:br>
            <a:r>
              <a:rPr lang="da-DK" dirty="0" err="1"/>
              <a:t>HUSKat</a:t>
            </a:r>
            <a:r>
              <a:rPr lang="da-DK" dirty="0"/>
              <a:t> dele viden og få sat viden i spil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B45250E-DDF9-CB4E-5E1E-DF1D0CEC4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8" y="2648196"/>
            <a:ext cx="10253661" cy="3193803"/>
          </a:xfrm>
        </p:spPr>
        <p:txBody>
          <a:bodyPr/>
          <a:lstStyle/>
          <a:p>
            <a:pPr marL="558900" lvl="1" indent="-342900">
              <a:buFont typeface="+mj-lt"/>
              <a:buAutoNum type="arabicPeriod"/>
            </a:pPr>
            <a:r>
              <a:rPr lang="en-US" dirty="0" err="1"/>
              <a:t>Hæng</a:t>
            </a:r>
            <a:r>
              <a:rPr lang="en-US" dirty="0"/>
              <a:t> de </a:t>
            </a:r>
            <a:r>
              <a:rPr lang="en-US" dirty="0" err="1"/>
              <a:t>udfyldte</a:t>
            </a:r>
            <a:r>
              <a:rPr lang="en-US" dirty="0"/>
              <a:t> </a:t>
            </a:r>
            <a:r>
              <a:rPr lang="en-US" dirty="0" err="1"/>
              <a:t>arbejdsark</a:t>
            </a:r>
            <a:r>
              <a:rPr lang="en-US" dirty="0"/>
              <a:t> op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væggen</a:t>
            </a:r>
            <a:r>
              <a:rPr lang="en-US" dirty="0"/>
              <a:t> – lad alle </a:t>
            </a:r>
            <a:r>
              <a:rPr lang="en-US" dirty="0" err="1"/>
              <a:t>gå</a:t>
            </a:r>
            <a:r>
              <a:rPr lang="en-US" dirty="0"/>
              <a:t> </a:t>
            </a:r>
            <a:r>
              <a:rPr lang="en-US" dirty="0" err="1"/>
              <a:t>rundt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skrive</a:t>
            </a:r>
            <a:r>
              <a:rPr lang="en-US" dirty="0"/>
              <a:t> post-its med </a:t>
            </a:r>
            <a:r>
              <a:rPr lang="en-US" dirty="0" err="1"/>
              <a:t>ideer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:</a:t>
            </a:r>
          </a:p>
          <a:p>
            <a:pPr marL="432000" lvl="2" indent="0">
              <a:buNone/>
            </a:pPr>
            <a:r>
              <a:rPr lang="en-US" dirty="0"/>
              <a:t>- </a:t>
            </a:r>
            <a:r>
              <a:rPr lang="en-US" dirty="0" err="1"/>
              <a:t>Hvad</a:t>
            </a:r>
            <a:r>
              <a:rPr lang="en-US" dirty="0"/>
              <a:t> </a:t>
            </a:r>
            <a:r>
              <a:rPr lang="en-US" dirty="0" err="1"/>
              <a:t>gør</a:t>
            </a:r>
            <a:r>
              <a:rPr lang="en-US" dirty="0"/>
              <a:t> vi </a:t>
            </a:r>
            <a:r>
              <a:rPr lang="en-US" dirty="0" err="1"/>
              <a:t>allerede</a:t>
            </a:r>
            <a:endParaRPr lang="en-US" dirty="0"/>
          </a:p>
          <a:p>
            <a:pPr marL="432000" lvl="2" indent="0">
              <a:buNone/>
            </a:pPr>
            <a:r>
              <a:rPr lang="en-US" dirty="0"/>
              <a:t>- Visioner</a:t>
            </a:r>
          </a:p>
          <a:p>
            <a:pPr marL="432000" lvl="2" indent="0">
              <a:buNone/>
            </a:pPr>
            <a:r>
              <a:rPr lang="en-US" dirty="0"/>
              <a:t>-</a:t>
            </a:r>
            <a:r>
              <a:rPr lang="en-US" dirty="0" err="1"/>
              <a:t>Indsatser</a:t>
            </a:r>
            <a:endParaRPr lang="en-US" dirty="0"/>
          </a:p>
          <a:p>
            <a:pPr marL="432000" lvl="2" indent="0">
              <a:buNone/>
            </a:pPr>
            <a:endParaRPr lang="en-US" dirty="0"/>
          </a:p>
          <a:p>
            <a:pPr marL="432000" lvl="2" indent="0">
              <a:buNone/>
            </a:pPr>
            <a:r>
              <a:rPr lang="en-US" dirty="0"/>
              <a:t>2. Stop </a:t>
            </a:r>
            <a:r>
              <a:rPr lang="en-US" dirty="0" err="1"/>
              <a:t>efter</a:t>
            </a:r>
            <a:r>
              <a:rPr lang="en-US" dirty="0"/>
              <a:t> </a:t>
            </a:r>
            <a:r>
              <a:rPr lang="en-US" dirty="0" err="1"/>
              <a:t>hver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de </a:t>
            </a:r>
            <a:r>
              <a:rPr lang="en-US" dirty="0" err="1"/>
              <a:t>tre</a:t>
            </a:r>
            <a:r>
              <a:rPr lang="en-US" dirty="0"/>
              <a:t> </a:t>
            </a:r>
            <a:r>
              <a:rPr lang="en-US" dirty="0" err="1"/>
              <a:t>runder</a:t>
            </a:r>
            <a:r>
              <a:rPr lang="en-US" dirty="0"/>
              <a:t>, lad </a:t>
            </a:r>
            <a:r>
              <a:rPr lang="en-US" dirty="0" err="1"/>
              <a:t>grupper</a:t>
            </a:r>
            <a:r>
              <a:rPr lang="en-US" dirty="0"/>
              <a:t> </a:t>
            </a:r>
            <a:r>
              <a:rPr lang="en-US" dirty="0" err="1"/>
              <a:t>fremlægg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plenum  - </a:t>
            </a:r>
            <a:r>
              <a:rPr lang="en-US" dirty="0" err="1"/>
              <a:t>mundtligt</a:t>
            </a:r>
            <a:r>
              <a:rPr lang="en-US" dirty="0"/>
              <a:t> sparring </a:t>
            </a:r>
            <a:r>
              <a:rPr lang="en-US" dirty="0" err="1"/>
              <a:t>fra</a:t>
            </a:r>
            <a:r>
              <a:rPr lang="en-US" dirty="0"/>
              <a:t> de </a:t>
            </a:r>
            <a:r>
              <a:rPr lang="en-US" dirty="0" err="1"/>
              <a:t>øvrige</a:t>
            </a:r>
            <a:r>
              <a:rPr lang="en-US" dirty="0"/>
              <a:t> </a:t>
            </a:r>
            <a:r>
              <a:rPr lang="en-US" dirty="0" err="1"/>
              <a:t>grupper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432000" lvl="2" indent="0">
              <a:buNone/>
            </a:pPr>
            <a:endParaRPr lang="en-US" dirty="0"/>
          </a:p>
          <a:p>
            <a:pPr marL="432000" lvl="2" indent="0">
              <a:buNone/>
            </a:pPr>
            <a:endParaRPr lang="en-US" dirty="0"/>
          </a:p>
          <a:p>
            <a:pPr marL="432000" lvl="2" indent="0">
              <a:buNone/>
            </a:pPr>
            <a:endParaRPr lang="en-US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62231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15DAE2-94D3-426E-462C-0A2B3DDA9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40" y="680532"/>
            <a:ext cx="4425948" cy="1296698"/>
          </a:xfrm>
        </p:spPr>
        <p:txBody>
          <a:bodyPr anchor="t">
            <a:normAutofit/>
          </a:bodyPr>
          <a:lstStyle/>
          <a:p>
            <a:r>
              <a:rPr lang="da-DK" dirty="0"/>
              <a:t>LINK til klimaværktøjet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F2C97AC-A3CD-5C4F-9A17-C5CA1EC06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9" y="2351089"/>
            <a:ext cx="4427997" cy="3490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Her kan du downloade alle materialer – også dette </a:t>
            </a:r>
            <a:r>
              <a:rPr lang="da-DK" dirty="0" err="1"/>
              <a:t>ppt</a:t>
            </a:r>
            <a:r>
              <a:rPr lang="da-DK" dirty="0"/>
              <a:t>.</a:t>
            </a:r>
          </a:p>
          <a:p>
            <a:pPr marL="0" indent="0">
              <a:buNone/>
            </a:pPr>
            <a:r>
              <a:rPr lang="da-DK" sz="1800" dirty="0" err="1"/>
              <a:t>https</a:t>
            </a:r>
            <a:r>
              <a:rPr lang="da-DK" sz="1800" dirty="0"/>
              <a:t>://</a:t>
            </a:r>
            <a:r>
              <a:rPr lang="da-DK" sz="1800" dirty="0" err="1"/>
              <a:t>www.efterskolerne.dk</a:t>
            </a:r>
            <a:r>
              <a:rPr lang="da-DK" sz="1800" dirty="0"/>
              <a:t>/For-efterskoler/Undervisningsmaterialer/</a:t>
            </a:r>
            <a:r>
              <a:rPr lang="da-DK" sz="1800" dirty="0" err="1"/>
              <a:t>Baeredygtig</a:t>
            </a:r>
            <a:r>
              <a:rPr lang="da-DK" sz="1800" dirty="0"/>
              <a:t>-efterskole/</a:t>
            </a:r>
            <a:r>
              <a:rPr lang="da-DK" sz="1800" dirty="0" err="1"/>
              <a:t>Klimavaerktoej</a:t>
            </a:r>
            <a:endParaRPr lang="da-DK" sz="18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65EF296-0894-C551-E6CA-3ED28178A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3806" y="719138"/>
            <a:ext cx="5122863" cy="5122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0100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51D8112-D40B-7FA4-33CD-3D728C67F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7124"/>
            <a:ext cx="12192000" cy="85322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023280F-196C-FA5A-1F6A-FF69D4C6C2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EF6F4E4-897C-B14F-EDAE-44F7EB50E5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Eksplosion 2 3">
            <a:extLst>
              <a:ext uri="{FF2B5EF4-FFF2-40B4-BE49-F238E27FC236}">
                <a16:creationId xmlns:a16="http://schemas.microsoft.com/office/drawing/2014/main" id="{A011D031-C4D7-CF6D-E79C-B79C80D173F3}"/>
              </a:ext>
            </a:extLst>
          </p:cNvPr>
          <p:cNvSpPr/>
          <p:nvPr/>
        </p:nvSpPr>
        <p:spPr>
          <a:xfrm>
            <a:off x="-380010" y="-190005"/>
            <a:ext cx="6768935" cy="4809506"/>
          </a:xfrm>
          <a:prstGeom prst="irregularSeal2">
            <a:avLst/>
          </a:prstGeom>
          <a:solidFill>
            <a:srgbClr val="A4911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l"/>
            <a:endParaRPr lang="da-DK" sz="2000" b="0" i="1" dirty="0">
              <a:solidFill>
                <a:schemeClr val="bg1"/>
              </a:solidFill>
              <a:effectLst/>
              <a:latin typeface="Inter"/>
            </a:endParaRPr>
          </a:p>
          <a:p>
            <a:pPr algn="l"/>
            <a:endParaRPr lang="da-DK" sz="2000" i="1" dirty="0">
              <a:solidFill>
                <a:schemeClr val="bg1"/>
              </a:solidFill>
              <a:latin typeface="Inter"/>
            </a:endParaRPr>
          </a:p>
          <a:p>
            <a:pPr algn="l"/>
            <a:endParaRPr lang="da-DK" sz="2000" b="0" i="1" dirty="0">
              <a:solidFill>
                <a:schemeClr val="bg1"/>
              </a:solidFill>
              <a:effectLst/>
              <a:latin typeface="Inter"/>
            </a:endParaRPr>
          </a:p>
          <a:p>
            <a:pPr algn="l"/>
            <a:r>
              <a:rPr lang="da-DK" sz="2000" b="0" i="1" dirty="0">
                <a:solidFill>
                  <a:schemeClr val="bg1"/>
                </a:solidFill>
                <a:effectLst/>
                <a:latin typeface="Inter"/>
              </a:rPr>
              <a:t>”Vi kan ikke løse vores problemer ved at tænke på samme måde, som da vi skabte dem”</a:t>
            </a:r>
            <a:br>
              <a:rPr lang="da-DK" sz="2000" b="0" i="1" dirty="0">
                <a:solidFill>
                  <a:schemeClr val="bg1"/>
                </a:solidFill>
                <a:effectLst/>
                <a:latin typeface="Inter"/>
              </a:rPr>
            </a:br>
            <a:r>
              <a:rPr lang="da-DK" sz="1400" b="0" i="1" dirty="0">
                <a:solidFill>
                  <a:schemeClr val="bg1"/>
                </a:solidFill>
                <a:effectLst/>
                <a:latin typeface="Inter"/>
              </a:rPr>
              <a:t>Albert Einstein</a:t>
            </a:r>
            <a:endParaRPr lang="da-DK" sz="1400" b="0" i="0" dirty="0">
              <a:solidFill>
                <a:schemeClr val="bg1"/>
              </a:solidFill>
              <a:effectLst/>
              <a:latin typeface="Inter"/>
            </a:endParaRPr>
          </a:p>
          <a:p>
            <a:pPr algn="l"/>
            <a:br>
              <a:rPr lang="da-DK" sz="2000" b="0" i="0" dirty="0">
                <a:solidFill>
                  <a:srgbClr val="17181C"/>
                </a:solidFill>
                <a:effectLst/>
                <a:latin typeface="Inter"/>
              </a:rPr>
            </a:br>
            <a:endParaRPr lang="da-DK" sz="2000" b="0" i="0" dirty="0">
              <a:solidFill>
                <a:srgbClr val="17181C"/>
              </a:solidFill>
              <a:effectLst/>
              <a:latin typeface="Inter"/>
            </a:endParaRPr>
          </a:p>
        </p:txBody>
      </p:sp>
      <p:sp>
        <p:nvSpPr>
          <p:cNvPr id="6" name="Eksplosion 2 5">
            <a:extLst>
              <a:ext uri="{FF2B5EF4-FFF2-40B4-BE49-F238E27FC236}">
                <a16:creationId xmlns:a16="http://schemas.microsoft.com/office/drawing/2014/main" id="{99DE9421-E432-3352-0119-348E2A49281F}"/>
              </a:ext>
            </a:extLst>
          </p:cNvPr>
          <p:cNvSpPr/>
          <p:nvPr/>
        </p:nvSpPr>
        <p:spPr>
          <a:xfrm>
            <a:off x="5913912" y="1472540"/>
            <a:ext cx="5367646" cy="4738255"/>
          </a:xfrm>
          <a:prstGeom prst="irregularSeal2">
            <a:avLst/>
          </a:prstGeom>
          <a:solidFill>
            <a:srgbClr val="5C103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l"/>
            <a:r>
              <a:rPr lang="da-DK" sz="2000" b="0" i="1" dirty="0">
                <a:solidFill>
                  <a:schemeClr val="bg1"/>
                </a:solidFill>
                <a:effectLst/>
                <a:latin typeface="Inter"/>
              </a:rPr>
              <a:t>”Vi har ikke blot ansvar for, hvad vi gør, men også for, hvad vi undlader at gøre”</a:t>
            </a:r>
          </a:p>
          <a:p>
            <a:pPr algn="l"/>
            <a:r>
              <a:rPr lang="da-DK" sz="1400" b="0" i="1" dirty="0">
                <a:solidFill>
                  <a:schemeClr val="bg1"/>
                </a:solidFill>
                <a:effectLst/>
                <a:latin typeface="Inter"/>
              </a:rPr>
              <a:t>R. </a:t>
            </a:r>
            <a:r>
              <a:rPr lang="da-DK" sz="1400" b="0" i="1" dirty="0" err="1">
                <a:solidFill>
                  <a:schemeClr val="bg1"/>
                </a:solidFill>
                <a:effectLst/>
                <a:latin typeface="Inter"/>
              </a:rPr>
              <a:t>Whateley</a:t>
            </a:r>
            <a:endParaRPr lang="da-DK" sz="1400" b="0" i="0" dirty="0">
              <a:solidFill>
                <a:schemeClr val="bg1"/>
              </a:solidFill>
              <a:effectLst/>
              <a:latin typeface="Inter"/>
            </a:endParaRPr>
          </a:p>
        </p:txBody>
      </p:sp>
      <p:sp>
        <p:nvSpPr>
          <p:cNvPr id="7" name="Eksplosion 2 6">
            <a:extLst>
              <a:ext uri="{FF2B5EF4-FFF2-40B4-BE49-F238E27FC236}">
                <a16:creationId xmlns:a16="http://schemas.microsoft.com/office/drawing/2014/main" id="{EF0807C3-8FE5-BA13-9695-0BCF382AD6D3}"/>
              </a:ext>
            </a:extLst>
          </p:cNvPr>
          <p:cNvSpPr/>
          <p:nvPr/>
        </p:nvSpPr>
        <p:spPr>
          <a:xfrm>
            <a:off x="1686296" y="4524499"/>
            <a:ext cx="5118265" cy="3170626"/>
          </a:xfrm>
          <a:prstGeom prst="irregularSeal2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lnSpc>
                <a:spcPct val="90000"/>
              </a:lnSpc>
              <a:spcAft>
                <a:spcPts val="1800"/>
              </a:spcAft>
            </a:pPr>
            <a:r>
              <a:rPr lang="da-DK" sz="2000" b="0" i="1" dirty="0">
                <a:solidFill>
                  <a:schemeClr val="bg1"/>
                </a:solidFill>
                <a:effectLst/>
                <a:latin typeface="Inter"/>
              </a:rPr>
              <a:t>”Selv et højt tårn begynder ved jorden”. </a:t>
            </a:r>
          </a:p>
          <a:p>
            <a:pPr algn="ctr">
              <a:lnSpc>
                <a:spcPct val="90000"/>
              </a:lnSpc>
              <a:spcAft>
                <a:spcPts val="1800"/>
              </a:spcAft>
            </a:pPr>
            <a:r>
              <a:rPr lang="da-DK" sz="2000" b="0" i="1" dirty="0">
                <a:solidFill>
                  <a:schemeClr val="bg1"/>
                </a:solidFill>
                <a:effectLst/>
                <a:latin typeface="Inter"/>
              </a:rPr>
              <a:t>Japansk ordsprog</a:t>
            </a:r>
            <a:endParaRPr lang="da-DK" sz="2000" noProof="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49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4FFAF35-2FED-7AD5-A3CE-D89EB4AD8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40" y="680532"/>
            <a:ext cx="4425948" cy="1296698"/>
          </a:xfrm>
        </p:spPr>
        <p:txBody>
          <a:bodyPr anchor="t">
            <a:normAutofit/>
          </a:bodyPr>
          <a:lstStyle/>
          <a:p>
            <a:r>
              <a:rPr lang="en-US" dirty="0" err="1"/>
              <a:t>Principper</a:t>
            </a:r>
            <a:r>
              <a:rPr lang="en-US" dirty="0"/>
              <a:t> for </a:t>
            </a:r>
            <a:r>
              <a:rPr lang="en-US" dirty="0" err="1"/>
              <a:t>vurdering</a:t>
            </a:r>
            <a:endParaRPr lang="en-US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635F760-F0F1-3206-C19E-561134218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23806" y="1468357"/>
            <a:ext cx="5122863" cy="3624424"/>
          </a:xfrm>
          <a:prstGeom prst="rect">
            <a:avLst/>
          </a:prstGeom>
          <a:noFill/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C1C2E88-16BC-FAAF-28B4-3F5A05BDE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40" y="2351089"/>
            <a:ext cx="4427997" cy="3490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HVORNÅR ER NOGET BÆREDYGTIGT?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BF421D72-0F18-4D46-73FD-76BF780C840C}"/>
              </a:ext>
            </a:extLst>
          </p:cNvPr>
          <p:cNvSpPr txBox="1"/>
          <p:nvPr/>
        </p:nvSpPr>
        <p:spPr>
          <a:xfrm>
            <a:off x="719140" y="3280569"/>
            <a:ext cx="6096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Nedbrydeligt</a:t>
            </a:r>
            <a:r>
              <a:rPr lang="en-US" sz="2800" dirty="0"/>
              <a:t>?</a:t>
            </a:r>
          </a:p>
          <a:p>
            <a:r>
              <a:rPr lang="en-US" sz="2800" dirty="0" err="1"/>
              <a:t>Langtidsholdbart</a:t>
            </a:r>
            <a:r>
              <a:rPr lang="en-US" sz="2800" dirty="0"/>
              <a:t>?</a:t>
            </a:r>
          </a:p>
          <a:p>
            <a:r>
              <a:rPr lang="en-US" sz="2800" dirty="0" err="1"/>
              <a:t>Lavt</a:t>
            </a:r>
            <a:r>
              <a:rPr lang="en-US" sz="2800" dirty="0"/>
              <a:t> </a:t>
            </a:r>
            <a:r>
              <a:rPr lang="en-US" sz="2800" dirty="0" err="1"/>
              <a:t>ressourceforbrug</a:t>
            </a:r>
            <a:r>
              <a:rPr lang="en-US" sz="2800" dirty="0"/>
              <a:t>?</a:t>
            </a:r>
          </a:p>
          <a:p>
            <a:r>
              <a:rPr lang="en-US" sz="2800" dirty="0" err="1"/>
              <a:t>Høj</a:t>
            </a:r>
            <a:r>
              <a:rPr lang="en-US" sz="2800" dirty="0"/>
              <a:t> </a:t>
            </a:r>
            <a:r>
              <a:rPr lang="en-US" sz="2800" dirty="0" err="1"/>
              <a:t>genanvendelighed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6086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36D804-16B9-F06E-930D-C9027CCB4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5400" b="1" dirty="0">
                <a:solidFill>
                  <a:schemeClr val="tx1"/>
                </a:solidFill>
              </a:rPr>
              <a:t>Valg af tema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D3FD6B1-D347-2B32-9CA2-181BA013E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438" y="1989302"/>
            <a:ext cx="4427997" cy="3490912"/>
          </a:xfrm>
        </p:spPr>
        <p:txBody>
          <a:bodyPr/>
          <a:lstStyle/>
          <a:p>
            <a:pPr marL="0" indent="0">
              <a:buNone/>
            </a:pPr>
            <a:r>
              <a:rPr lang="da-DK" b="1" dirty="0">
                <a:solidFill>
                  <a:schemeClr val="tx1"/>
                </a:solidFill>
              </a:rPr>
              <a:t>I har fået tildelt et tema</a:t>
            </a:r>
          </a:p>
          <a:p>
            <a:r>
              <a:rPr lang="da-DK" dirty="0">
                <a:solidFill>
                  <a:schemeClr val="tx1"/>
                </a:solidFill>
              </a:rPr>
              <a:t>Den proces kan I selv vælge at gøre anderledes hjemme på jeres skole.</a:t>
            </a:r>
          </a:p>
          <a:p>
            <a:pPr marL="673200" lvl="1" indent="-457200">
              <a:buFont typeface="+mj-lt"/>
              <a:buAutoNum type="arabicPeriod"/>
            </a:pPr>
            <a:r>
              <a:rPr lang="da-DK" sz="2400" dirty="0" err="1">
                <a:solidFill>
                  <a:schemeClr val="tx1"/>
                </a:solidFill>
              </a:rPr>
              <a:t>F.eks</a:t>
            </a:r>
            <a:r>
              <a:rPr lang="da-DK" sz="2400" dirty="0">
                <a:solidFill>
                  <a:schemeClr val="tx1"/>
                </a:solidFill>
              </a:rPr>
              <a:t> sammensætte grupper og så tema ved lodtrækning</a:t>
            </a:r>
          </a:p>
          <a:p>
            <a:pPr marL="673200" lvl="1" indent="-457200">
              <a:buFont typeface="+mj-lt"/>
              <a:buAutoNum type="arabicPeriod"/>
            </a:pPr>
            <a:r>
              <a:rPr lang="da-DK" sz="2400" dirty="0">
                <a:solidFill>
                  <a:schemeClr val="tx1"/>
                </a:solidFill>
              </a:rPr>
              <a:t>Deltager vælger tema og dermed grupper.</a:t>
            </a:r>
          </a:p>
          <a:p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42B84B8-D20C-DF4F-03DB-01535ABEE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9200" y="401802"/>
            <a:ext cx="5172075" cy="5440199"/>
          </a:xfrm>
        </p:spPr>
        <p:txBody>
          <a:bodyPr/>
          <a:lstStyle/>
          <a:p>
            <a:pPr marL="0" lvl="0" indent="0" algn="just">
              <a:buNone/>
            </a:pPr>
            <a:br>
              <a:rPr lang="da-DK" b="1" dirty="0"/>
            </a:br>
            <a:endParaRPr lang="da-DK" b="1" dirty="0"/>
          </a:p>
          <a:p>
            <a:pPr lvl="0" algn="just"/>
            <a:r>
              <a:rPr lang="da-DK" dirty="0"/>
              <a:t> Kost</a:t>
            </a:r>
          </a:p>
          <a:p>
            <a:pPr lvl="0" algn="just"/>
            <a:endParaRPr lang="da-DK" dirty="0"/>
          </a:p>
          <a:p>
            <a:pPr lvl="0" algn="just"/>
            <a:r>
              <a:rPr lang="da-DK" dirty="0"/>
              <a:t>Energi</a:t>
            </a:r>
          </a:p>
          <a:p>
            <a:pPr lvl="0" algn="just"/>
            <a:endParaRPr lang="da-DK" dirty="0"/>
          </a:p>
          <a:p>
            <a:pPr lvl="0" algn="just"/>
            <a:r>
              <a:rPr lang="da-DK" dirty="0"/>
              <a:t>Indkøb</a:t>
            </a:r>
          </a:p>
          <a:p>
            <a:pPr lvl="0" algn="just"/>
            <a:endParaRPr lang="da-DK" dirty="0"/>
          </a:p>
          <a:p>
            <a:pPr lvl="0" algn="just"/>
            <a:r>
              <a:rPr lang="da-DK" dirty="0"/>
              <a:t> Bygninger</a:t>
            </a:r>
          </a:p>
          <a:p>
            <a:pPr lvl="0" algn="just"/>
            <a:endParaRPr lang="da-DK" dirty="0"/>
          </a:p>
          <a:p>
            <a:pPr lvl="0" algn="just"/>
            <a:r>
              <a:rPr lang="da-DK" dirty="0"/>
              <a:t>Transport</a:t>
            </a:r>
          </a:p>
          <a:p>
            <a:endParaRPr lang="da-DK" dirty="0"/>
          </a:p>
        </p:txBody>
      </p:sp>
      <p:pic>
        <p:nvPicPr>
          <p:cNvPr id="10" name="Pladsholder til indhold 6">
            <a:extLst>
              <a:ext uri="{FF2B5EF4-FFF2-40B4-BE49-F238E27FC236}">
                <a16:creationId xmlns:a16="http://schemas.microsoft.com/office/drawing/2014/main" id="{B826C242-0B42-87AF-62F3-F479A0462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294" y="969250"/>
            <a:ext cx="1054100" cy="10541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3EF9B1E-6954-0F2C-ABA7-0BB9EA9CA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871" y="4241801"/>
            <a:ext cx="1066800" cy="1066800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26B04689-B512-1F3D-8745-8A6CA5941F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871" y="3147303"/>
            <a:ext cx="1054100" cy="10541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D2318B36-1133-A319-FEE7-1220E98204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294" y="2029700"/>
            <a:ext cx="1054100" cy="1054100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085B5CAF-72CA-3721-7906-8D2CE1FAD2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571" y="5389398"/>
            <a:ext cx="10541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6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E4C5B2-5FC4-4DD1-FDB1-453091CD4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800" dirty="0">
                <a:latin typeface="+mj-lt"/>
              </a:rPr>
              <a:t>Procesoversigt</a:t>
            </a:r>
          </a:p>
        </p:txBody>
      </p:sp>
      <p:cxnSp>
        <p:nvCxnSpPr>
          <p:cNvPr id="4" name="Lige pilforbindelse 3">
            <a:extLst>
              <a:ext uri="{FF2B5EF4-FFF2-40B4-BE49-F238E27FC236}">
                <a16:creationId xmlns:a16="http://schemas.microsoft.com/office/drawing/2014/main" id="{038C7BE7-DC5B-5241-161D-8D16382ED9D1}"/>
              </a:ext>
            </a:extLst>
          </p:cNvPr>
          <p:cNvCxnSpPr>
            <a:cxnSpLocks/>
          </p:cNvCxnSpPr>
          <p:nvPr/>
        </p:nvCxnSpPr>
        <p:spPr>
          <a:xfrm>
            <a:off x="5911818" y="2973130"/>
            <a:ext cx="1005014" cy="1018626"/>
          </a:xfrm>
          <a:prstGeom prst="straightConnector1">
            <a:avLst/>
          </a:prstGeom>
          <a:ln w="666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Lige pilforbindelse 4">
            <a:extLst>
              <a:ext uri="{FF2B5EF4-FFF2-40B4-BE49-F238E27FC236}">
                <a16:creationId xmlns:a16="http://schemas.microsoft.com/office/drawing/2014/main" id="{D94DAEBB-00D9-265B-371E-CF8666B0C597}"/>
              </a:ext>
            </a:extLst>
          </p:cNvPr>
          <p:cNvCxnSpPr>
            <a:cxnSpLocks/>
          </p:cNvCxnSpPr>
          <p:nvPr/>
        </p:nvCxnSpPr>
        <p:spPr>
          <a:xfrm>
            <a:off x="6843151" y="2973130"/>
            <a:ext cx="491067" cy="812800"/>
          </a:xfrm>
          <a:prstGeom prst="straightConnector1">
            <a:avLst/>
          </a:prstGeom>
          <a:ln w="666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9D18139C-7D28-77F4-3BFF-C087E6CE8A13}"/>
              </a:ext>
            </a:extLst>
          </p:cNvPr>
          <p:cNvCxnSpPr>
            <a:cxnSpLocks/>
          </p:cNvCxnSpPr>
          <p:nvPr/>
        </p:nvCxnSpPr>
        <p:spPr>
          <a:xfrm>
            <a:off x="7735855" y="2973130"/>
            <a:ext cx="0" cy="812800"/>
          </a:xfrm>
          <a:prstGeom prst="straightConnector1">
            <a:avLst/>
          </a:prstGeom>
          <a:ln w="666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B678ADC3-6743-CDF2-DA57-0A61A68C904D}"/>
              </a:ext>
            </a:extLst>
          </p:cNvPr>
          <p:cNvCxnSpPr>
            <a:cxnSpLocks/>
          </p:cNvCxnSpPr>
          <p:nvPr/>
        </p:nvCxnSpPr>
        <p:spPr>
          <a:xfrm flipH="1">
            <a:off x="8163951" y="2973130"/>
            <a:ext cx="437750" cy="812800"/>
          </a:xfrm>
          <a:prstGeom prst="straightConnector1">
            <a:avLst/>
          </a:prstGeom>
          <a:ln w="666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0D8F7F5B-9ED0-89AE-EFB2-0E3946C8EA28}"/>
              </a:ext>
            </a:extLst>
          </p:cNvPr>
          <p:cNvCxnSpPr>
            <a:cxnSpLocks/>
          </p:cNvCxnSpPr>
          <p:nvPr/>
        </p:nvCxnSpPr>
        <p:spPr>
          <a:xfrm flipH="1">
            <a:off x="8601701" y="2752996"/>
            <a:ext cx="933850" cy="1238760"/>
          </a:xfrm>
          <a:prstGeom prst="straightConnector1">
            <a:avLst/>
          </a:prstGeom>
          <a:ln w="666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ladsholder til indhold 6">
            <a:extLst>
              <a:ext uri="{FF2B5EF4-FFF2-40B4-BE49-F238E27FC236}">
                <a16:creationId xmlns:a16="http://schemas.microsoft.com/office/drawing/2014/main" id="{4CB06A5B-25BF-FE71-0E6E-923C0EB94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139" y="1562902"/>
            <a:ext cx="1054100" cy="10541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89D0AD89-1745-EEDC-DF6B-7420DDF5F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239" y="1550202"/>
            <a:ext cx="1066800" cy="1066800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41AAC58F-B3E3-6AAB-3774-2A16D403F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039" y="1562902"/>
            <a:ext cx="1054100" cy="10541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E51B5517-06B2-6F74-DB42-4A9A1E0A08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490" y="1556552"/>
            <a:ext cx="1054100" cy="1054100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6CBA5591-43A1-3F40-C2AA-5C6D2536EE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418" y="1550202"/>
            <a:ext cx="1054100" cy="1066800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166C3CFE-537D-FCD6-C333-6F48AF95EB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043" y="4098941"/>
            <a:ext cx="1054100" cy="1054100"/>
          </a:xfrm>
          <a:prstGeom prst="rect">
            <a:avLst/>
          </a:prstGeom>
        </p:spPr>
      </p:pic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92D88966-1000-D1B9-AC5B-B7E7218960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9584453"/>
              </p:ext>
            </p:extLst>
          </p:nvPr>
        </p:nvGraphicFramePr>
        <p:xfrm>
          <a:off x="1268587" y="1515256"/>
          <a:ext cx="3367581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748097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56A365-01B2-9BBC-FB46-AD1D55FE9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9" y="680532"/>
            <a:ext cx="5172075" cy="1296698"/>
          </a:xfrm>
        </p:spPr>
        <p:txBody>
          <a:bodyPr anchor="t">
            <a:normAutofit fontScale="90000"/>
          </a:bodyPr>
          <a:lstStyle/>
          <a:p>
            <a:r>
              <a:rPr lang="da-DK" sz="6000" dirty="0">
                <a:latin typeface="+mj-lt"/>
              </a:rPr>
              <a:t>Opvarmning</a:t>
            </a:r>
            <a:br>
              <a:rPr lang="da-DK" dirty="0"/>
            </a:br>
            <a:r>
              <a:rPr lang="da-DK" dirty="0"/>
              <a:t>- få hovedet på gled.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14D3707-2184-2F99-C263-FA03BFA92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9" y="2351089"/>
            <a:ext cx="4427997" cy="3490912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Forslag</a:t>
            </a:r>
            <a:r>
              <a:rPr lang="en-US" b="1" dirty="0"/>
              <a:t>:</a:t>
            </a:r>
          </a:p>
          <a:p>
            <a:r>
              <a:rPr lang="en-US" dirty="0"/>
              <a:t>Start med nip –nap </a:t>
            </a:r>
          </a:p>
          <a:p>
            <a:r>
              <a:rPr lang="en-US" dirty="0"/>
              <a:t>Alt det vi </a:t>
            </a:r>
            <a:r>
              <a:rPr lang="en-US" dirty="0" err="1"/>
              <a:t>deler</a:t>
            </a:r>
            <a:r>
              <a:rPr lang="en-US" dirty="0"/>
              <a:t> – </a:t>
            </a:r>
            <a:r>
              <a:rPr lang="en-US" dirty="0" err="1"/>
              <a:t>øvelse</a:t>
            </a:r>
            <a:r>
              <a:rPr lang="en-US" dirty="0"/>
              <a:t>.</a:t>
            </a:r>
          </a:p>
          <a:p>
            <a:r>
              <a:rPr lang="en-US" dirty="0"/>
              <a:t>-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andre</a:t>
            </a:r>
            <a:r>
              <a:rPr lang="en-US" dirty="0"/>
              <a:t> </a:t>
            </a:r>
            <a:r>
              <a:rPr lang="en-US" dirty="0" err="1"/>
              <a:t>øvelser</a:t>
            </a:r>
            <a:r>
              <a:rPr lang="en-US" dirty="0"/>
              <a:t>, der </a:t>
            </a:r>
            <a:r>
              <a:rPr lang="en-US" dirty="0" err="1"/>
              <a:t>får</a:t>
            </a:r>
            <a:r>
              <a:rPr lang="en-US" dirty="0"/>
              <a:t> </a:t>
            </a:r>
            <a:r>
              <a:rPr lang="en-US" dirty="0" err="1"/>
              <a:t>sætter</a:t>
            </a:r>
            <a:r>
              <a:rPr lang="en-US" dirty="0"/>
              <a:t> gang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processen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energien</a:t>
            </a:r>
            <a:r>
              <a:rPr lang="en-US" dirty="0"/>
              <a:t>.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AF939D6F-8498-AB2B-B584-F2A28F257A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9" r="-1" b="20364"/>
          <a:stretch/>
        </p:blipFill>
        <p:spPr>
          <a:xfrm>
            <a:off x="6299200" y="719138"/>
            <a:ext cx="5172075" cy="5122863"/>
          </a:xfrm>
          <a:noFill/>
        </p:spPr>
      </p:pic>
    </p:spTree>
    <p:extLst>
      <p:ext uri="{BB962C8B-B14F-4D97-AF65-F5344CB8AC3E}">
        <p14:creationId xmlns:p14="http://schemas.microsoft.com/office/powerpoint/2010/main" val="3103106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4AB804-F27C-5D04-A2AA-E2607513A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9" y="692604"/>
            <a:ext cx="4428000" cy="1296698"/>
          </a:xfrm>
        </p:spPr>
        <p:txBody>
          <a:bodyPr anchor="t">
            <a:normAutofit/>
          </a:bodyPr>
          <a:lstStyle/>
          <a:p>
            <a:r>
              <a:rPr lang="da-DK" sz="8000" dirty="0">
                <a:latin typeface="+mj-lt"/>
              </a:rPr>
              <a:t>KOST</a:t>
            </a:r>
          </a:p>
        </p:txBody>
      </p:sp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9D62556B-0BF5-BBA4-8DDC-FE72248BE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9" y="2351089"/>
            <a:ext cx="4427997" cy="34909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b="1" dirty="0">
                <a:effectLst/>
              </a:rPr>
              <a:t>Vidste du at:</a:t>
            </a:r>
          </a:p>
          <a:p>
            <a:r>
              <a:rPr lang="da-DK" dirty="0"/>
              <a:t>Hver</a:t>
            </a:r>
            <a:r>
              <a:rPr lang="da-DK" dirty="0">
                <a:effectLst/>
              </a:rPr>
              <a:t> dag bruges der mere end en million kroner på mad, på landets efterskoler. </a:t>
            </a:r>
          </a:p>
          <a:p>
            <a:r>
              <a:rPr lang="da-DK" dirty="0">
                <a:effectLst/>
              </a:rPr>
              <a:t>Der hver dag smides mad ud på efterskoler for 300 </a:t>
            </a:r>
            <a:r>
              <a:rPr lang="da-DK" dirty="0" err="1">
                <a:effectLst/>
              </a:rPr>
              <a:t>kr</a:t>
            </a:r>
            <a:r>
              <a:rPr lang="da-DK" dirty="0">
                <a:effectLst/>
              </a:rPr>
              <a:t> pr. efterskole pr. Dag = ca16.mill </a:t>
            </a:r>
            <a:r>
              <a:rPr lang="da-DK" dirty="0" err="1">
                <a:effectLst/>
              </a:rPr>
              <a:t>kr</a:t>
            </a:r>
            <a:r>
              <a:rPr lang="da-DK" dirty="0">
                <a:effectLst/>
              </a:rPr>
              <a:t> årligt for alle landets efterskoler. </a:t>
            </a:r>
            <a:r>
              <a:rPr lang="da-DK" sz="1600" dirty="0" err="1"/>
              <a:t>Kilde</a:t>
            </a:r>
            <a:r>
              <a:rPr lang="da-DK" dirty="0" err="1"/>
              <a:t>:</a:t>
            </a:r>
            <a:r>
              <a:rPr lang="da-DK" sz="1600" dirty="0" err="1"/>
              <a:t>https</a:t>
            </a:r>
            <a:r>
              <a:rPr lang="da-DK" sz="1600" dirty="0"/>
              <a:t>://</a:t>
            </a:r>
            <a:r>
              <a:rPr lang="da-DK" sz="1600" dirty="0" err="1"/>
              <a:t>www.efterskolerne.dk</a:t>
            </a:r>
            <a:r>
              <a:rPr lang="da-DK" sz="1600" dirty="0"/>
              <a:t>/da/Aktuelt/Nyheder/Oktober2021/</a:t>
            </a:r>
            <a:r>
              <a:rPr lang="da-DK" sz="1600" dirty="0" err="1"/>
              <a:t>Madspild_paa_efterskoler</a:t>
            </a:r>
            <a:endParaRPr lang="da-DK" sz="1600" dirty="0">
              <a:effectLst/>
            </a:endParaRPr>
          </a:p>
          <a:p>
            <a:endParaRPr lang="da-DK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5E2CD4C-3E2D-EC20-D5DF-3A1C430058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6765413"/>
              </p:ext>
            </p:extLst>
          </p:nvPr>
        </p:nvGraphicFramePr>
        <p:xfrm>
          <a:off x="6299200" y="719138"/>
          <a:ext cx="5172075" cy="5122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2166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AF5D31-4408-6BDB-DDA8-62A45903F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9" y="692604"/>
            <a:ext cx="4428000" cy="1296698"/>
          </a:xfrm>
        </p:spPr>
        <p:txBody>
          <a:bodyPr anchor="t">
            <a:normAutofit/>
          </a:bodyPr>
          <a:lstStyle/>
          <a:p>
            <a:r>
              <a:rPr lang="da-DK" sz="6000" dirty="0">
                <a:latin typeface="+mj-lt"/>
              </a:rPr>
              <a:t>INDKØB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65C9630-A639-E984-073A-635296A28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32" y="2351089"/>
            <a:ext cx="4257210" cy="3490912"/>
          </a:xfrm>
          <a:prstGeom prst="rect">
            <a:avLst/>
          </a:prstGeom>
          <a:noFill/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2F6936A-C830-4FF6-4157-357036BE9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5393" y="2351089"/>
            <a:ext cx="5172075" cy="32369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sz="2600" b="1" dirty="0">
                <a:effectLst/>
              </a:rPr>
              <a:t>Har du overvejet at:</a:t>
            </a:r>
          </a:p>
          <a:p>
            <a:pPr marL="0" indent="0">
              <a:buNone/>
            </a:pPr>
            <a:r>
              <a:rPr lang="da-DK" dirty="0"/>
              <a:t>Du kan tage stilling til:</a:t>
            </a:r>
          </a:p>
          <a:p>
            <a:pPr marL="0" indent="0">
              <a:buNone/>
            </a:pPr>
            <a:r>
              <a:rPr lang="da-DK" dirty="0">
                <a:effectLst/>
              </a:rPr>
              <a:t>- Produktets tilblivelse, </a:t>
            </a:r>
            <a:br>
              <a:rPr lang="da-DK" dirty="0"/>
            </a:br>
            <a:r>
              <a:rPr lang="da-DK" dirty="0"/>
              <a:t>- H</a:t>
            </a:r>
            <a:r>
              <a:rPr lang="da-DK" dirty="0">
                <a:effectLst/>
              </a:rPr>
              <a:t>oldbarhed,</a:t>
            </a:r>
            <a:br>
              <a:rPr lang="da-DK" dirty="0">
                <a:effectLst/>
              </a:rPr>
            </a:br>
            <a:r>
              <a:rPr lang="da-DK" dirty="0">
                <a:effectLst/>
              </a:rPr>
              <a:t>- Genbrugsmulighed</a:t>
            </a:r>
            <a:br>
              <a:rPr lang="da-DK" dirty="0">
                <a:effectLst/>
              </a:rPr>
            </a:br>
            <a:r>
              <a:rPr lang="da-DK" dirty="0">
                <a:effectLst/>
              </a:rPr>
              <a:t>- Transporten </a:t>
            </a:r>
          </a:p>
          <a:p>
            <a:pPr marL="0" indent="0">
              <a:buNone/>
            </a:pPr>
            <a:r>
              <a:rPr lang="da-DK" dirty="0">
                <a:effectLst/>
              </a:rPr>
              <a:t>af de produkter du køber ind til din efterskole?</a:t>
            </a:r>
          </a:p>
          <a:p>
            <a:endParaRPr lang="da-DK" dirty="0">
              <a:effectLst/>
            </a:endParaRPr>
          </a:p>
          <a:p>
            <a:endParaRPr lang="da-DK" dirty="0">
              <a:effectLst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7086444"/>
      </p:ext>
    </p:extLst>
  </p:cSld>
  <p:clrMapOvr>
    <a:masterClrMapping/>
  </p:clrMapOvr>
</p:sld>
</file>

<file path=ppt/theme/theme1.xml><?xml version="1.0" encoding="utf-8"?>
<a:theme xmlns:a="http://schemas.openxmlformats.org/drawingml/2006/main" name="Efterskolerne grøn tema 2">
  <a:themeElements>
    <a:clrScheme name="Grøn tema 2">
      <a:dk1>
        <a:sysClr val="windowText" lastClr="000000"/>
      </a:dk1>
      <a:lt1>
        <a:sysClr val="window" lastClr="FFFFFF"/>
      </a:lt1>
      <a:dk2>
        <a:srgbClr val="808080"/>
      </a:dk2>
      <a:lt2>
        <a:srgbClr val="BFBFBF"/>
      </a:lt2>
      <a:accent1>
        <a:srgbClr val="004837"/>
      </a:accent1>
      <a:accent2>
        <a:srgbClr val="8DC899"/>
      </a:accent2>
      <a:accent3>
        <a:srgbClr val="F8C5C5"/>
      </a:accent3>
      <a:accent4>
        <a:srgbClr val="FAD4D4"/>
      </a:accent4>
      <a:accent5>
        <a:srgbClr val="FCE2E2"/>
      </a:accent5>
      <a:accent6>
        <a:srgbClr val="FDF1F1"/>
      </a:accent6>
      <a:hlink>
        <a:srgbClr val="8DC899"/>
      </a:hlink>
      <a:folHlink>
        <a:srgbClr val="004837"/>
      </a:folHlink>
    </a:clrScheme>
    <a:fontScheme name="Efterskoleforeningen">
      <a:majorFont>
        <a:latin typeface="Italian Plate No2 Expanded Extr"/>
        <a:ea typeface=""/>
        <a:cs typeface=""/>
      </a:majorFont>
      <a:minorFont>
        <a:latin typeface="Italian Plate No2 Expanded Lig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lnSpc>
            <a:spcPct val="90000"/>
          </a:lnSpc>
          <a:spcAft>
            <a:spcPts val="1800"/>
          </a:spcAft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90000"/>
          </a:lnSpc>
          <a:spcBef>
            <a:spcPts val="0"/>
          </a:spcBef>
          <a:defRPr sz="240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skabelon grøn" id="{80EFDDAA-E830-464F-A1DB-9764EC55427F}" vid="{4B4B26BD-9B6D-1C43-BAC3-F800FF6D43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05B75C9910514695E4AE353B206B49" ma:contentTypeVersion="13" ma:contentTypeDescription="Opret et nyt dokument." ma:contentTypeScope="" ma:versionID="7112ffb27c36f0a134cbc008c3ac105a">
  <xsd:schema xmlns:xsd="http://www.w3.org/2001/XMLSchema" xmlns:xs="http://www.w3.org/2001/XMLSchema" xmlns:p="http://schemas.microsoft.com/office/2006/metadata/properties" xmlns:ns2="90896a59-9862-4717-ae55-bfd7ad87f469" xmlns:ns3="58fe7307-ccde-4247-8902-f8d5faec433c" targetNamespace="http://schemas.microsoft.com/office/2006/metadata/properties" ma:root="true" ma:fieldsID="a91ed4005fa9f222647efda3deffc29f" ns2:_="" ns3:_="">
    <xsd:import namespace="90896a59-9862-4717-ae55-bfd7ad87f469"/>
    <xsd:import namespace="58fe7307-ccde-4247-8902-f8d5faec43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896a59-9862-4717-ae55-bfd7ad87f4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ledmærker" ma:readOnly="false" ma:fieldId="{5cf76f15-5ced-4ddc-b409-7134ff3c332f}" ma:taxonomyMulti="true" ma:sspId="28374933-3040-4221-b61f-ebb7a0294a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fe7307-ccde-4247-8902-f8d5faec433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d668e63-145f-44f4-99c6-ff0152c953d2}" ma:internalName="TaxCatchAll" ma:showField="CatchAllData" ma:web="58fe7307-ccde-4247-8902-f8d5faec43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0896a59-9862-4717-ae55-bfd7ad87f469">
      <Terms xmlns="http://schemas.microsoft.com/office/infopath/2007/PartnerControls"/>
    </lcf76f155ced4ddcb4097134ff3c332f>
    <TaxCatchAll xmlns="58fe7307-ccde-4247-8902-f8d5faec433c" xsi:nil="true"/>
  </documentManagement>
</p:properties>
</file>

<file path=customXml/itemProps1.xml><?xml version="1.0" encoding="utf-8"?>
<ds:datastoreItem xmlns:ds="http://schemas.openxmlformats.org/officeDocument/2006/customXml" ds:itemID="{2FFBC0A5-034C-4942-A8FD-E6C2976D17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93145E-6F2F-46FC-A4C8-EDEEB6D212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896a59-9862-4717-ae55-bfd7ad87f469"/>
    <ds:schemaRef ds:uri="58fe7307-ccde-4247-8902-f8d5faec43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152E38-E19E-4182-A093-CD6CDE452E17}">
  <ds:schemaRefs>
    <ds:schemaRef ds:uri="http://schemas.openxmlformats.org/package/2006/metadata/core-properties"/>
    <ds:schemaRef ds:uri="58fe7307-ccde-4247-8902-f8d5faec433c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90896a59-9862-4717-ae55-bfd7ad87f469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Efterskolerne grøn tema 2</Template>
  <TotalTime>10759</TotalTime>
  <Words>882</Words>
  <Application>Microsoft Office PowerPoint</Application>
  <PresentationFormat>Widescreen</PresentationFormat>
  <Paragraphs>144</Paragraphs>
  <Slides>22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22</vt:i4>
      </vt:variant>
    </vt:vector>
  </HeadingPairs>
  <TitlesOfParts>
    <vt:vector size="29" baseType="lpstr">
      <vt:lpstr>Arial</vt:lpstr>
      <vt:lpstr>Inter</vt:lpstr>
      <vt:lpstr>Italian Plate No2 Expanded</vt:lpstr>
      <vt:lpstr>Italian Plate No2 Expanded ExBd</vt:lpstr>
      <vt:lpstr>Italian Plate No2 Expanded Extr</vt:lpstr>
      <vt:lpstr>Italian Plate No2 Expanded Ligh</vt:lpstr>
      <vt:lpstr>Efterskolerne grøn tema 2</vt:lpstr>
      <vt:lpstr>Efterskolernes klimaværktøj</vt:lpstr>
      <vt:lpstr>Formål med workshoppen</vt:lpstr>
      <vt:lpstr>PowerPoint-præsentation</vt:lpstr>
      <vt:lpstr>Principper for vurdering</vt:lpstr>
      <vt:lpstr>Valg af tema</vt:lpstr>
      <vt:lpstr>Procesoversigt</vt:lpstr>
      <vt:lpstr>Opvarmning - få hovedet på gled.</vt:lpstr>
      <vt:lpstr>KOST</vt:lpstr>
      <vt:lpstr>INDKØB</vt:lpstr>
      <vt:lpstr>ENERGI</vt:lpstr>
      <vt:lpstr>BYGNINGER</vt:lpstr>
      <vt:lpstr>TRANSPORT</vt:lpstr>
      <vt:lpstr>Fokusområde</vt:lpstr>
      <vt:lpstr>Arbejdsarket:</vt:lpstr>
      <vt:lpstr>Visioner</vt:lpstr>
      <vt:lpstr>Men hvad siger brugerne</vt:lpstr>
      <vt:lpstr>Indsatser</vt:lpstr>
      <vt:lpstr>Handleplan</vt:lpstr>
      <vt:lpstr>Fremlæg aktiviteter og handleplan</vt:lpstr>
      <vt:lpstr>PowerPoint-præsentation</vt:lpstr>
      <vt:lpstr>TIPS til facilitator: HUSKat dele viden og få sat viden i spil</vt:lpstr>
      <vt:lpstr>LINK til klimaværktøjet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Karin Skjøth</dc:creator>
  <cp:lastModifiedBy>Britt Jelena Dürr</cp:lastModifiedBy>
  <cp:revision>3</cp:revision>
  <dcterms:created xsi:type="dcterms:W3CDTF">2023-01-24T10:30:06Z</dcterms:created>
  <dcterms:modified xsi:type="dcterms:W3CDTF">2023-03-07T10:08:40Z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0x010100D205B75C9910514695E4AE353B206B49</vt:lpwstr>
  </property>
  <property fmtid="{D5CDD505-2E9C-101B-9397-08002B2CF9AE}" pid="3" name="MediaServiceImageTags">
    <vt:lpwstr/>
  </property>
</Properties>
</file>